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304" r:id="rId2"/>
    <p:sldId id="321" r:id="rId3"/>
    <p:sldId id="313" r:id="rId4"/>
    <p:sldId id="305" r:id="rId5"/>
    <p:sldId id="310" r:id="rId6"/>
    <p:sldId id="311" r:id="rId7"/>
    <p:sldId id="307" r:id="rId8"/>
    <p:sldId id="309" r:id="rId9"/>
    <p:sldId id="323" r:id="rId10"/>
    <p:sldId id="314" r:id="rId11"/>
    <p:sldId id="285" r:id="rId12"/>
    <p:sldId id="258" r:id="rId13"/>
    <p:sldId id="289" r:id="rId14"/>
    <p:sldId id="261" r:id="rId15"/>
    <p:sldId id="262" r:id="rId16"/>
    <p:sldId id="303" r:id="rId17"/>
    <p:sldId id="270" r:id="rId18"/>
    <p:sldId id="272" r:id="rId19"/>
    <p:sldId id="274" r:id="rId20"/>
    <p:sldId id="277" r:id="rId21"/>
    <p:sldId id="279" r:id="rId22"/>
    <p:sldId id="278" r:id="rId23"/>
    <p:sldId id="281" r:id="rId24"/>
    <p:sldId id="298" r:id="rId25"/>
    <p:sldId id="267" r:id="rId26"/>
    <p:sldId id="292" r:id="rId27"/>
    <p:sldId id="266" r:id="rId28"/>
    <p:sldId id="324" r:id="rId29"/>
    <p:sldId id="315" r:id="rId30"/>
    <p:sldId id="284" r:id="rId31"/>
    <p:sldId id="295" r:id="rId32"/>
    <p:sldId id="301" r:id="rId33"/>
    <p:sldId id="317" r:id="rId34"/>
    <p:sldId id="316" r:id="rId35"/>
    <p:sldId id="282" r:id="rId36"/>
    <p:sldId id="283" r:id="rId37"/>
    <p:sldId id="318" r:id="rId38"/>
    <p:sldId id="299" r:id="rId39"/>
    <p:sldId id="319" r:id="rId40"/>
    <p:sldId id="288" r:id="rId41"/>
    <p:sldId id="320" r:id="rId42"/>
    <p:sldId id="326" r:id="rId43"/>
    <p:sldId id="32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58" autoAdjust="0"/>
    <p:restoredTop sz="94660"/>
  </p:normalViewPr>
  <p:slideViewPr>
    <p:cSldViewPr snapToGrid="0">
      <p:cViewPr varScale="1">
        <p:scale>
          <a:sx n="115" d="100"/>
          <a:sy n="115" d="100"/>
        </p:scale>
        <p:origin x="92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427006E8-65CA-45ED-99C5-8C3A05F4D10A}" type="datetimeFigureOut">
              <a:rPr lang="ru-RU" smtClean="0"/>
              <a:pPr/>
              <a:t>10.06.2020</a:t>
            </a:fld>
            <a:endParaRPr lang="ru-RU"/>
          </a:p>
        </p:txBody>
      </p:sp>
      <p:sp>
        <p:nvSpPr>
          <p:cNvPr id="16" name="Номер слайда 15"/>
          <p:cNvSpPr>
            <a:spLocks noGrp="1"/>
          </p:cNvSpPr>
          <p:nvPr>
            <p:ph type="sldNum" sz="quarter" idx="11"/>
          </p:nvPr>
        </p:nvSpPr>
        <p:spPr/>
        <p:txBody>
          <a:bodyPr/>
          <a:lstStyle/>
          <a:p>
            <a:fld id="{CF06E95D-E990-45B0-B015-6B2F7062759F}"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27006E8-65CA-45ED-99C5-8C3A05F4D10A}" type="datetimeFigureOut">
              <a:rPr lang="ru-RU" smtClean="0"/>
              <a:pPr/>
              <a:t>10.06.2020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06E95D-E990-45B0-B015-6B2F7062759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27006E8-65CA-45ED-99C5-8C3A05F4D10A}" type="datetimeFigureOut">
              <a:rPr lang="ru-RU" smtClean="0"/>
              <a:pPr/>
              <a:t>10.06.2020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06E95D-E990-45B0-B015-6B2F7062759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609600" y="1524000"/>
            <a:ext cx="109728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427006E8-65CA-45ED-99C5-8C3A05F4D10A}" type="datetimeFigureOut">
              <a:rPr lang="ru-RU" smtClean="0"/>
              <a:pPr/>
              <a:t>10.06.2020</a:t>
            </a:fld>
            <a:endParaRPr lang="ru-RU"/>
          </a:p>
        </p:txBody>
      </p:sp>
      <p:sp>
        <p:nvSpPr>
          <p:cNvPr id="15" name="Номер слайда 14"/>
          <p:cNvSpPr>
            <a:spLocks noGrp="1"/>
          </p:cNvSpPr>
          <p:nvPr>
            <p:ph type="sldNum" sz="quarter" idx="15"/>
          </p:nvPr>
        </p:nvSpPr>
        <p:spPr/>
        <p:txBody>
          <a:bodyPr/>
          <a:lstStyle>
            <a:lvl1pPr algn="ctr">
              <a:defRPr/>
            </a:lvl1pPr>
          </a:lstStyle>
          <a:p>
            <a:fld id="{CF06E95D-E990-45B0-B015-6B2F7062759F}"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427006E8-65CA-45ED-99C5-8C3A05F4D10A}" type="datetimeFigureOut">
              <a:rPr lang="ru-RU" smtClean="0"/>
              <a:pPr/>
              <a:t>10.06.2020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06E95D-E990-45B0-B015-6B2F7062759F}" type="slidenum">
              <a:rPr lang="ru-RU" smtClean="0"/>
              <a:pPr/>
              <a:t>‹#›</a:t>
            </a:fld>
            <a:endParaRPr lang="ru-RU"/>
          </a:p>
        </p:txBody>
      </p:sp>
      <p:sp>
        <p:nvSpPr>
          <p:cNvPr id="2" name="Заголовок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427006E8-65CA-45ED-99C5-8C3A05F4D10A}" type="datetimeFigureOut">
              <a:rPr lang="ru-RU" smtClean="0"/>
              <a:pPr/>
              <a:t>10.06.2020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F06E95D-E990-45B0-B015-6B2F7062759F}"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609600" y="1524000"/>
            <a:ext cx="5413248"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6197600" y="1524000"/>
            <a:ext cx="5413248"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CF06E95D-E990-45B0-B015-6B2F7062759F}"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427006E8-65CA-45ED-99C5-8C3A05F4D10A}" type="datetimeFigureOut">
              <a:rPr lang="ru-RU" smtClean="0"/>
              <a:pPr/>
              <a:t>10.06.2020</a:t>
            </a:fld>
            <a:endParaRPr lang="ru-RU"/>
          </a:p>
        </p:txBody>
      </p:sp>
      <p:sp>
        <p:nvSpPr>
          <p:cNvPr id="3" name="Текст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609600" y="2201896"/>
            <a:ext cx="53848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6199717" y="2201896"/>
            <a:ext cx="53848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609600" y="155448"/>
            <a:ext cx="109728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427006E8-65CA-45ED-99C5-8C3A05F4D10A}" type="datetimeFigureOut">
              <a:rPr lang="ru-RU" smtClean="0"/>
              <a:pPr/>
              <a:t>10.06.2020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F06E95D-E990-45B0-B015-6B2F7062759F}"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27006E8-65CA-45ED-99C5-8C3A05F4D10A}" type="datetimeFigureOut">
              <a:rPr lang="ru-RU" smtClean="0"/>
              <a:pPr/>
              <a:t>10.06.2020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F06E95D-E990-45B0-B015-6B2F7062759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609600" y="457200"/>
            <a:ext cx="83312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427006E8-65CA-45ED-99C5-8C3A05F4D10A}" type="datetimeFigureOut">
              <a:rPr lang="ru-RU" smtClean="0"/>
              <a:pPr/>
              <a:t>10.06.2020</a:t>
            </a:fld>
            <a:endParaRPr lang="ru-RU"/>
          </a:p>
        </p:txBody>
      </p:sp>
      <p:sp>
        <p:nvSpPr>
          <p:cNvPr id="9" name="Номер слайда 8"/>
          <p:cNvSpPr>
            <a:spLocks noGrp="1"/>
          </p:cNvSpPr>
          <p:nvPr>
            <p:ph type="sldNum" sz="quarter" idx="15"/>
          </p:nvPr>
        </p:nvSpPr>
        <p:spPr/>
        <p:txBody>
          <a:bodyPr/>
          <a:lstStyle/>
          <a:p>
            <a:fld id="{CF06E95D-E990-45B0-B015-6B2F7062759F}"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427006E8-65CA-45ED-99C5-8C3A05F4D10A}" type="datetimeFigureOut">
              <a:rPr lang="ru-RU" smtClean="0"/>
              <a:pPr/>
              <a:t>10.06.2020</a:t>
            </a:fld>
            <a:endParaRPr lang="ru-RU"/>
          </a:p>
        </p:txBody>
      </p:sp>
      <p:sp>
        <p:nvSpPr>
          <p:cNvPr id="9" name="Номер слайда 8"/>
          <p:cNvSpPr>
            <a:spLocks noGrp="1"/>
          </p:cNvSpPr>
          <p:nvPr>
            <p:ph type="sldNum" sz="quarter" idx="11"/>
          </p:nvPr>
        </p:nvSpPr>
        <p:spPr/>
        <p:txBody>
          <a:bodyPr/>
          <a:lstStyle/>
          <a:p>
            <a:fld id="{CF06E95D-E990-45B0-B015-6B2F7062759F}"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427006E8-65CA-45ED-99C5-8C3A05F4D10A}" type="datetimeFigureOut">
              <a:rPr lang="ru-RU" smtClean="0"/>
              <a:pPr/>
              <a:t>10.06.2020</a:t>
            </a:fld>
            <a:endParaRPr lang="ru-RU"/>
          </a:p>
        </p:txBody>
      </p:sp>
      <p:sp>
        <p:nvSpPr>
          <p:cNvPr id="10" name="Нижний колонтитул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CF06E95D-E990-45B0-B015-6B2F7062759F}" type="slidenum">
              <a:rPr lang="ru-RU" smtClean="0"/>
              <a:pPr/>
              <a:t>‹#›</a:t>
            </a:fld>
            <a:endParaRPr lang="ru-RU"/>
          </a:p>
        </p:txBody>
      </p:sp>
      <p:sp>
        <p:nvSpPr>
          <p:cNvPr id="5" name="Заголовок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fr.wikipedia.org/wiki/Coton" TargetMode="External"/><Relationship Id="rId3" Type="http://schemas.openxmlformats.org/officeDocument/2006/relationships/hyperlink" Target="https://fr.wikipedia.org/wiki/P%C3%A2te_%C3%A0_papier" TargetMode="External"/><Relationship Id="rId7" Type="http://schemas.openxmlformats.org/officeDocument/2006/relationships/hyperlink" Target="https://fr.wikipedia.org/wiki/Textile"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s://fr.wikipedia.org/wiki/Lin_cultiv%C3%A9" TargetMode="External"/><Relationship Id="rId5" Type="http://schemas.openxmlformats.org/officeDocument/2006/relationships/hyperlink" Target="https://fr.wikipedia.org/wiki/Cannabis_sativa" TargetMode="External"/><Relationship Id="rId4" Type="http://schemas.openxmlformats.org/officeDocument/2006/relationships/hyperlink" Target="https://fr.wikipedia.org/wiki/Bois" TargetMode="External"/><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hyperlink" Target="https://youtu.be/xOWk5wEVhzw" TargetMode="External"/><Relationship Id="rId7" Type="http://schemas.openxmlformats.org/officeDocument/2006/relationships/hyperlink" Target="http://lyc-sabatier-carcassonne.fr/echange-carcassonne-saint-petersbourg" TargetMode="External"/><Relationship Id="rId2" Type="http://schemas.openxmlformats.org/officeDocument/2006/relationships/hyperlink" Target="https://www.youtube.com/watch?v=MgrDoEQZ0aU&amp;feature=youtu.be" TargetMode="External"/><Relationship Id="rId1" Type="http://schemas.openxmlformats.org/officeDocument/2006/relationships/slideLayout" Target="../slideLayouts/slideLayout2.xml"/><Relationship Id="rId6" Type="http://schemas.openxmlformats.org/officeDocument/2006/relationships/hyperlink" Target="http://lyc-sabatier-carcassonne.fr/traditionnels-concerts-franco-russe-dans-le-cadre-de-notre-partenariat-avec-la-ville-de-saint-petersbourg" TargetMode="External"/><Relationship Id="rId5" Type="http://schemas.openxmlformats.org/officeDocument/2006/relationships/hyperlink" Target="http://lyc-sabatier-carcassonne.fr/voyage-a-saint-petersbourg-avril-2016" TargetMode="External"/><Relationship Id="rId4" Type="http://schemas.openxmlformats.org/officeDocument/2006/relationships/hyperlink" Target="https://www.youtube.com/watch?v=q8257OQfrv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s://www.cse-strasbourg.com/lycee/" TargetMode="External"/><Relationship Id="rId7" Type="http://schemas.openxmlformats.org/officeDocument/2006/relationships/image" Target="../media/image5.jpeg"/><Relationship Id="rId2" Type="http://schemas.openxmlformats.org/officeDocument/2006/relationships/hyperlink" Target="https://www.journaldesfemmes.fr/maman/ecole/lycee-ernest-renan/etablissement-0220057T"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lyc-sabatier-carcassonne.fr/" TargetMode="External"/><Relationship Id="rId4" Type="http://schemas.openxmlformats.org/officeDocument/2006/relationships/hyperlink" Target="http://www.onisep.fr/Ressources/Univers-Lycee/Lycees/Grand-Est/Bas-Rhin/Lycee-prive-Sainte-Clotilde" TargetMode="External"/><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flipV="1">
            <a:off x="694944" y="1524001"/>
            <a:ext cx="7144512" cy="2182367"/>
          </a:xfrm>
        </p:spPr>
        <p:txBody>
          <a:bodyPr>
            <a:normAutofit/>
          </a:bodyPr>
          <a:lstStyle/>
          <a:p>
            <a:pPr algn="ctr"/>
            <a:endParaRPr lang="ru-RU" sz="3600" b="1" i="1" dirty="0"/>
          </a:p>
          <a:p>
            <a:pPr algn="ctr"/>
            <a:endParaRPr lang="ru-RU" sz="3600" b="1" i="1" dirty="0"/>
          </a:p>
          <a:p>
            <a:pPr algn="ctr"/>
            <a:endParaRPr lang="ru-RU" sz="3600" b="1" i="1" dirty="0"/>
          </a:p>
          <a:p>
            <a:pPr algn="ctr"/>
            <a:endParaRPr lang="ru-RU" sz="3600" b="1" i="1" dirty="0"/>
          </a:p>
          <a:p>
            <a:pPr algn="ctr"/>
            <a:endParaRPr lang="ru-RU" sz="3600" b="1" i="1" dirty="0"/>
          </a:p>
        </p:txBody>
      </p:sp>
      <p:sp>
        <p:nvSpPr>
          <p:cNvPr id="2" name="Заголовок 1"/>
          <p:cNvSpPr>
            <a:spLocks noGrp="1"/>
          </p:cNvSpPr>
          <p:nvPr>
            <p:ph type="title"/>
          </p:nvPr>
        </p:nvSpPr>
        <p:spPr>
          <a:xfrm>
            <a:off x="609600" y="2074460"/>
            <a:ext cx="10972800" cy="191068"/>
          </a:xfrm>
        </p:spPr>
        <p:txBody>
          <a:bodyPr>
            <a:noAutofit/>
          </a:bodyPr>
          <a:lstStyle/>
          <a:p>
            <a:pPr algn="ctr"/>
            <a:r>
              <a:rPr lang="en-US" sz="2800" b="1" i="1" dirty="0" err="1"/>
              <a:t>R</a:t>
            </a:r>
            <a:r>
              <a:rPr lang="en-US" sz="2800" b="1" dirty="0" err="1"/>
              <a:t>é</a:t>
            </a:r>
            <a:r>
              <a:rPr lang="en-US" sz="2800" b="1" i="1" dirty="0" err="1"/>
              <a:t>alisation</a:t>
            </a:r>
            <a:r>
              <a:rPr lang="en-US" sz="2800" b="1" i="1" dirty="0"/>
              <a:t> de la </a:t>
            </a:r>
            <a:r>
              <a:rPr lang="en-US" sz="2800" b="1" i="1" dirty="0" err="1"/>
              <a:t>méthode</a:t>
            </a:r>
            <a:r>
              <a:rPr lang="en-US" sz="2800" b="1" i="1" dirty="0"/>
              <a:t> des </a:t>
            </a:r>
            <a:r>
              <a:rPr lang="en-US" sz="2800" b="1" i="1" dirty="0" err="1"/>
              <a:t>projets</a:t>
            </a:r>
            <a:r>
              <a:rPr lang="en-US" sz="2800" b="1" i="1" dirty="0"/>
              <a:t>  (</a:t>
            </a:r>
            <a:r>
              <a:rPr lang="fr-FR" sz="2800" b="1" i="1" dirty="0"/>
              <a:t>apprentissage par projet, approche par projet, pédagogie d</a:t>
            </a:r>
            <a:r>
              <a:rPr lang="ru-RU" sz="2800" b="1" i="1" dirty="0"/>
              <a:t>е</a:t>
            </a:r>
            <a:r>
              <a:rPr lang="fr-FR" sz="2800" b="1" i="1" dirty="0"/>
              <a:t> projet, enseignement par projet)</a:t>
            </a:r>
            <a:r>
              <a:rPr lang="ru-RU" sz="2800" b="1" i="1" dirty="0"/>
              <a:t> </a:t>
            </a:r>
            <a:r>
              <a:rPr lang="en-US" sz="2800" b="1" i="1" dirty="0" err="1"/>
              <a:t>dans</a:t>
            </a:r>
            <a:r>
              <a:rPr lang="en-US" sz="2800" b="1" i="1" dirty="0"/>
              <a:t> le cadre des </a:t>
            </a:r>
            <a:r>
              <a:rPr lang="en-US" sz="2800" b="1" i="1" dirty="0" err="1"/>
              <a:t>échanges</a:t>
            </a:r>
            <a:r>
              <a:rPr lang="en-US" sz="2800" b="1" i="1" dirty="0"/>
              <a:t> </a:t>
            </a:r>
            <a:r>
              <a:rPr lang="en-US" sz="2800" b="1" i="1" dirty="0" err="1"/>
              <a:t>scolaires</a:t>
            </a:r>
            <a:r>
              <a:rPr lang="en-US" sz="2800" b="1" i="1" dirty="0"/>
              <a:t> </a:t>
            </a:r>
            <a:r>
              <a:rPr lang="en-US" sz="2800" b="1" i="1" dirty="0" err="1"/>
              <a:t>internationaux</a:t>
            </a:r>
            <a:r>
              <a:rPr lang="ru-RU" sz="2800" i="1" dirty="0"/>
              <a:t/>
            </a:r>
            <a:br>
              <a:rPr lang="ru-RU" sz="2800" i="1" dirty="0"/>
            </a:br>
            <a:endParaRPr lang="ru-RU" sz="2800" dirty="0"/>
          </a:p>
        </p:txBody>
      </p:sp>
      <p:pic>
        <p:nvPicPr>
          <p:cNvPr id="44034" name="Picture 2" descr="https://www.bienenseigner.com/wp-content/uploads/2019/04/La-p%C3%A9dagogie-de-projet.jpg"/>
          <p:cNvPicPr>
            <a:picLocks noChangeAspect="1" noChangeArrowheads="1"/>
          </p:cNvPicPr>
          <p:nvPr/>
        </p:nvPicPr>
        <p:blipFill>
          <a:blip r:embed="rId2" cstate="print"/>
          <a:srcRect/>
          <a:stretch>
            <a:fillRect/>
          </a:stretch>
        </p:blipFill>
        <p:spPr bwMode="auto">
          <a:xfrm>
            <a:off x="2579013" y="1985634"/>
            <a:ext cx="6598793" cy="439919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23206" y="1080655"/>
            <a:ext cx="10859193" cy="5297978"/>
          </a:xfrm>
        </p:spPr>
        <p:txBody>
          <a:bodyPr>
            <a:normAutofit/>
          </a:bodyPr>
          <a:lstStyle/>
          <a:p>
            <a:pPr marL="365760" lvl="1" indent="0">
              <a:buNone/>
            </a:pPr>
            <a:r>
              <a:rPr lang="fr-FR" sz="3600" dirty="0">
                <a:solidFill>
                  <a:srgbClr val="FFC000"/>
                </a:solidFill>
              </a:rPr>
              <a:t>Nos projets:</a:t>
            </a:r>
          </a:p>
          <a:p>
            <a:pPr lvl="1"/>
            <a:r>
              <a:rPr lang="fr-FR" sz="3600" dirty="0">
                <a:solidFill>
                  <a:srgbClr val="FFFF00"/>
                </a:solidFill>
              </a:rPr>
              <a:t>Découverte du patrimoine culturel de la région Occitanie (Languedoc-Rousillon)  </a:t>
            </a:r>
            <a:endParaRPr lang="ru-RU" sz="3600" dirty="0">
              <a:solidFill>
                <a:srgbClr val="FFFF00"/>
              </a:solidFill>
            </a:endParaRPr>
          </a:p>
          <a:p>
            <a:r>
              <a:rPr lang="fr-FR" sz="3600" dirty="0" smtClean="0">
                <a:solidFill>
                  <a:srgbClr val="92D050"/>
                </a:solidFill>
              </a:rPr>
              <a:t>produit </a:t>
            </a:r>
            <a:r>
              <a:rPr lang="fr-FR" sz="3600" dirty="0">
                <a:solidFill>
                  <a:srgbClr val="92D050"/>
                </a:solidFill>
              </a:rPr>
              <a:t>– film /diaporama sur le voyage, présentation et soutenance du projet devant les élèves et les </a:t>
            </a:r>
            <a:r>
              <a:rPr lang="fr-FR" sz="3600" dirty="0" smtClean="0">
                <a:solidFill>
                  <a:srgbClr val="92D050"/>
                </a:solidFill>
              </a:rPr>
              <a:t>professeurs </a:t>
            </a:r>
          </a:p>
          <a:p>
            <a:r>
              <a:rPr lang="fr-FR" sz="3600" dirty="0">
                <a:solidFill>
                  <a:srgbClr val="92D050"/>
                </a:solidFill>
              </a:rPr>
              <a:t>p</a:t>
            </a:r>
            <a:r>
              <a:rPr lang="fr-FR" sz="3600" dirty="0" smtClean="0">
                <a:solidFill>
                  <a:srgbClr val="92D050"/>
                </a:solidFill>
              </a:rPr>
              <a:t>our </a:t>
            </a:r>
            <a:r>
              <a:rPr lang="fr-FR" sz="3600" dirty="0">
                <a:solidFill>
                  <a:srgbClr val="92D050"/>
                </a:solidFill>
              </a:rPr>
              <a:t>les Français  </a:t>
            </a:r>
            <a:r>
              <a:rPr lang="fr-FR" sz="3600" dirty="0" smtClean="0">
                <a:solidFill>
                  <a:srgbClr val="92D050"/>
                </a:solidFill>
              </a:rPr>
              <a:t>- film/diapo sur Saint-Pétersbourg</a:t>
            </a:r>
            <a:endParaRPr lang="ru-RU" sz="3600" dirty="0">
              <a:solidFill>
                <a:srgbClr val="92D050"/>
              </a:solidFill>
            </a:endParaRPr>
          </a:p>
        </p:txBody>
      </p:sp>
      <p:sp>
        <p:nvSpPr>
          <p:cNvPr id="2" name="Заголовок 1"/>
          <p:cNvSpPr>
            <a:spLocks noGrp="1"/>
          </p:cNvSpPr>
          <p:nvPr>
            <p:ph type="title"/>
          </p:nvPr>
        </p:nvSpPr>
        <p:spPr>
          <a:xfrm>
            <a:off x="1088966" y="152400"/>
            <a:ext cx="10493433" cy="404553"/>
          </a:xfrm>
        </p:spPr>
        <p:txBody>
          <a:bodyPr>
            <a:normAutofit fontScale="90000"/>
          </a:bodyPr>
          <a:lstStyle/>
          <a:p>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31084" y="968963"/>
            <a:ext cx="4560916" cy="2989233"/>
          </a:xfrm>
        </p:spPr>
      </p:pic>
      <p:sp>
        <p:nvSpPr>
          <p:cNvPr id="2" name="Заголовок 1"/>
          <p:cNvSpPr>
            <a:spLocks noGrp="1"/>
          </p:cNvSpPr>
          <p:nvPr>
            <p:ph type="title"/>
          </p:nvPr>
        </p:nvSpPr>
        <p:spPr>
          <a:xfrm>
            <a:off x="4299045" y="-329184"/>
            <a:ext cx="6414447" cy="1339118"/>
          </a:xfrm>
        </p:spPr>
        <p:txBody>
          <a:bodyPr/>
          <a:lstStyle/>
          <a:p>
            <a:r>
              <a:rPr lang="ru-RU" dirty="0"/>
              <a:t> </a:t>
            </a:r>
            <a:r>
              <a:rPr lang="en-US" dirty="0" smtClean="0"/>
              <a:t>ECHANGE </a:t>
            </a:r>
            <a:r>
              <a:rPr lang="ru-RU" dirty="0" smtClean="0"/>
              <a:t>2018</a:t>
            </a:r>
            <a:endParaRPr lang="ru-RU" dirty="0"/>
          </a:p>
        </p:txBody>
      </p:sp>
      <p:pic>
        <p:nvPicPr>
          <p:cNvPr id="5" name="Picture 3" descr="C:\Users\Глеб\Desktop\Мария Елена\ФРАНС\Новая папка\ФРАНС\_DSC4019.JPG"/>
          <p:cNvPicPr>
            <a:picLocks noChangeAspect="1" noChangeArrowheads="1"/>
          </p:cNvPicPr>
          <p:nvPr/>
        </p:nvPicPr>
        <p:blipFill>
          <a:blip r:embed="rId3" cstate="print"/>
          <a:srcRect/>
          <a:stretch>
            <a:fillRect/>
          </a:stretch>
        </p:blipFill>
        <p:spPr bwMode="auto">
          <a:xfrm>
            <a:off x="0" y="966953"/>
            <a:ext cx="4434183" cy="2945522"/>
          </a:xfrm>
          <a:prstGeom prst="rect">
            <a:avLst/>
          </a:prstGeom>
          <a:noFill/>
        </p:spPr>
      </p:pic>
      <p:pic>
        <p:nvPicPr>
          <p:cNvPr id="6" name="Picture 2" descr="C:\Users\Глеб\Desktop\Мария Елена\ФРАНС\Новая папка\Новая папка (2)\_DSC4856.JPG"/>
          <p:cNvPicPr>
            <a:picLocks noChangeAspect="1" noChangeArrowheads="1"/>
          </p:cNvPicPr>
          <p:nvPr/>
        </p:nvPicPr>
        <p:blipFill>
          <a:blip r:embed="rId4" cstate="print"/>
          <a:srcRect/>
          <a:stretch>
            <a:fillRect/>
          </a:stretch>
        </p:blipFill>
        <p:spPr bwMode="auto">
          <a:xfrm>
            <a:off x="7506268" y="3981606"/>
            <a:ext cx="5634728" cy="2807262"/>
          </a:xfrm>
          <a:prstGeom prst="rect">
            <a:avLst/>
          </a:prstGeom>
          <a:noFill/>
        </p:spPr>
      </p:pic>
      <p:pic>
        <p:nvPicPr>
          <p:cNvPr id="7" name="Picture 2" descr="C:\Users\Глеб\Desktop\Мария Елена\ФРАНС\Новая папка\Новая папка (2)\_DSC5013.JPG"/>
          <p:cNvPicPr>
            <a:picLocks noChangeAspect="1" noChangeArrowheads="1"/>
          </p:cNvPicPr>
          <p:nvPr/>
        </p:nvPicPr>
        <p:blipFill>
          <a:blip r:embed="rId5" cstate="print"/>
          <a:srcRect/>
          <a:stretch>
            <a:fillRect/>
          </a:stretch>
        </p:blipFill>
        <p:spPr bwMode="auto">
          <a:xfrm>
            <a:off x="38336" y="3912477"/>
            <a:ext cx="4434184" cy="2945523"/>
          </a:xfrm>
          <a:prstGeom prst="rect">
            <a:avLst/>
          </a:prstGeom>
          <a:noFill/>
        </p:spPr>
      </p:pic>
      <p:pic>
        <p:nvPicPr>
          <p:cNvPr id="1026" name="Picture 2" descr="http://lyc-sabatier-carcassonne.fr/wp-content/uploads/2018/05/Collioure-cours-dhisoire-de-lart-2-300x2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0824" y="3958196"/>
            <a:ext cx="3805444" cy="285408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7" cstate="print"/>
          <a:stretch>
            <a:fillRect/>
          </a:stretch>
        </p:blipFill>
        <p:spPr>
          <a:xfrm>
            <a:off x="3670221" y="975881"/>
            <a:ext cx="3960863" cy="2970647"/>
          </a:xfrm>
          <a:prstGeom prst="rect">
            <a:avLst/>
          </a:prstGeom>
        </p:spPr>
      </p:pic>
    </p:spTree>
    <p:extLst>
      <p:ext uri="{BB962C8B-B14F-4D97-AF65-F5344CB8AC3E}">
        <p14:creationId xmlns:p14="http://schemas.microsoft.com/office/powerpoint/2010/main" val="1868486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77563" y="103857"/>
            <a:ext cx="5977563" cy="3971109"/>
          </a:xfrm>
        </p:spPr>
      </p:pic>
      <p:sp>
        <p:nvSpPr>
          <p:cNvPr id="2" name="Заголовок 1"/>
          <p:cNvSpPr>
            <a:spLocks noGrp="1"/>
          </p:cNvSpPr>
          <p:nvPr>
            <p:ph type="title"/>
          </p:nvPr>
        </p:nvSpPr>
        <p:spPr>
          <a:xfrm>
            <a:off x="684212" y="4422099"/>
            <a:ext cx="11507788" cy="1723868"/>
          </a:xfrm>
        </p:spPr>
        <p:txBody>
          <a:bodyPr>
            <a:normAutofit fontScale="90000"/>
          </a:bodyPr>
          <a:lstStyle/>
          <a:p>
            <a:r>
              <a:rPr lang="fr-FR" b="1" dirty="0"/>
              <a:t/>
            </a:r>
            <a:br>
              <a:rPr lang="fr-FR" b="1" dirty="0"/>
            </a:br>
            <a:r>
              <a:rPr lang="fr-FR" b="1" dirty="0">
                <a:solidFill>
                  <a:srgbClr val="FFFF00"/>
                </a:solidFill>
              </a:rPr>
              <a:t>Le projet </a:t>
            </a:r>
            <a:r>
              <a:rPr lang="fr-FR" dirty="0" smtClean="0">
                <a:solidFill>
                  <a:srgbClr val="FFFF00"/>
                </a:solidFill>
              </a:rPr>
              <a:t>é</a:t>
            </a:r>
            <a:r>
              <a:rPr lang="fr-FR" b="1" dirty="0" smtClean="0">
                <a:solidFill>
                  <a:srgbClr val="FFFF00"/>
                </a:solidFill>
              </a:rPr>
              <a:t>cologique</a:t>
            </a:r>
            <a:r>
              <a:rPr lang="ru-RU" b="1" dirty="0" smtClean="0">
                <a:solidFill>
                  <a:srgbClr val="FFFF00"/>
                </a:solidFill>
              </a:rPr>
              <a:t> </a:t>
            </a:r>
            <a:r>
              <a:rPr lang="en-US" b="1" dirty="0" smtClean="0">
                <a:solidFill>
                  <a:srgbClr val="FFFF00"/>
                </a:solidFill>
              </a:rPr>
              <a:t>“</a:t>
            </a:r>
            <a:r>
              <a:rPr lang="en-US" b="1" u="sng" dirty="0" err="1" smtClean="0">
                <a:solidFill>
                  <a:srgbClr val="FFFF00"/>
                </a:solidFill>
                <a:effectLst/>
              </a:rPr>
              <a:t>Développement</a:t>
            </a:r>
            <a:r>
              <a:rPr lang="en-US" b="1" u="sng" dirty="0" smtClean="0">
                <a:solidFill>
                  <a:srgbClr val="FFFF00"/>
                </a:solidFill>
                <a:effectLst/>
              </a:rPr>
              <a:t>   durable</a:t>
            </a:r>
            <a:r>
              <a:rPr lang="en-US" dirty="0" smtClean="0">
                <a:effectLst/>
              </a:rPr>
              <a:t>”</a:t>
            </a:r>
            <a:r>
              <a:rPr lang="fr-FR" b="1" dirty="0" smtClean="0">
                <a:solidFill>
                  <a:srgbClr val="FFFF00"/>
                </a:solidFill>
              </a:rPr>
              <a:t>: </a:t>
            </a:r>
            <a:r>
              <a:rPr lang="fr-FR" b="1" dirty="0">
                <a:solidFill>
                  <a:srgbClr val="FFFF00"/>
                </a:solidFill>
              </a:rPr>
              <a:t/>
            </a:r>
            <a:br>
              <a:rPr lang="fr-FR" b="1" dirty="0">
                <a:solidFill>
                  <a:srgbClr val="FFFF00"/>
                </a:solidFill>
              </a:rPr>
            </a:br>
            <a:r>
              <a:rPr lang="fr-FR" b="1" dirty="0">
                <a:solidFill>
                  <a:srgbClr val="FFFF00"/>
                </a:solidFill>
              </a:rPr>
              <a:t>Visite commentée de la SETMI </a:t>
            </a:r>
            <a:r>
              <a:rPr lang="fr-FR" dirty="0">
                <a:solidFill>
                  <a:srgbClr val="FFFF00"/>
                </a:solidFill>
              </a:rPr>
              <a:t>(unité de valorisation énergétique et d'incinération des </a:t>
            </a:r>
            <a:r>
              <a:rPr lang="fr-FR" dirty="0" smtClean="0">
                <a:solidFill>
                  <a:srgbClr val="FFFF00"/>
                </a:solidFill>
              </a:rPr>
              <a:t>déchets, </a:t>
            </a:r>
            <a:r>
              <a:rPr lang="en-US" dirty="0" smtClean="0">
                <a:solidFill>
                  <a:srgbClr val="FFFF00"/>
                </a:solidFill>
              </a:rPr>
              <a:t> Toulouse).</a:t>
            </a:r>
            <a:endParaRPr lang="ru-RU" dirty="0">
              <a:solidFill>
                <a:srgbClr val="FFFF00"/>
              </a:solidFill>
            </a:endParaRPr>
          </a:p>
        </p:txBody>
      </p:sp>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857"/>
            <a:ext cx="5977563" cy="3971109"/>
          </a:xfrm>
          <a:prstGeom prst="rect">
            <a:avLst/>
          </a:prstGeom>
        </p:spPr>
      </p:pic>
    </p:spTree>
    <p:extLst>
      <p:ext uri="{BB962C8B-B14F-4D97-AF65-F5344CB8AC3E}">
        <p14:creationId xmlns:p14="http://schemas.microsoft.com/office/powerpoint/2010/main" val="605304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8029" y="1014802"/>
            <a:ext cx="6551045" cy="4798017"/>
          </a:xfrm>
          <a:prstGeom prst="rect">
            <a:avLst/>
          </a:prstGeom>
        </p:spPr>
      </p:pic>
      <p:pic>
        <p:nvPicPr>
          <p:cNvPr id="6"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6" y="1014802"/>
            <a:ext cx="5977563" cy="4798017"/>
          </a:xfrm>
          <a:prstGeom prst="rect">
            <a:avLst/>
          </a:prstGeom>
        </p:spPr>
      </p:pic>
    </p:spTree>
    <p:extLst>
      <p:ext uri="{BB962C8B-B14F-4D97-AF65-F5344CB8AC3E}">
        <p14:creationId xmlns:p14="http://schemas.microsoft.com/office/powerpoint/2010/main" val="1008886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704" y="752839"/>
            <a:ext cx="6988747" cy="5241560"/>
          </a:xfrm>
          <a:prstGeom prst="rect">
            <a:avLst/>
          </a:prstGeom>
        </p:spPr>
      </p:pic>
      <p:pic>
        <p:nvPicPr>
          <p:cNvPr id="8"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07773" y="1149294"/>
            <a:ext cx="6273346" cy="4705008"/>
          </a:xfrm>
          <a:prstGeom prst="rect">
            <a:avLst/>
          </a:prstGeom>
        </p:spPr>
      </p:pic>
    </p:spTree>
    <p:extLst>
      <p:ext uri="{BB962C8B-B14F-4D97-AF65-F5344CB8AC3E}">
        <p14:creationId xmlns:p14="http://schemas.microsoft.com/office/powerpoint/2010/main" val="2790333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693" y="1471351"/>
            <a:ext cx="5430611" cy="4627399"/>
          </a:xfrm>
        </p:spPr>
      </p:pic>
      <p:sp>
        <p:nvSpPr>
          <p:cNvPr id="2" name="Заголовок 1"/>
          <p:cNvSpPr>
            <a:spLocks noGrp="1"/>
          </p:cNvSpPr>
          <p:nvPr>
            <p:ph type="title"/>
          </p:nvPr>
        </p:nvSpPr>
        <p:spPr>
          <a:xfrm>
            <a:off x="730135" y="572943"/>
            <a:ext cx="10515600" cy="840219"/>
          </a:xfrm>
        </p:spPr>
        <p:txBody>
          <a:bodyPr>
            <a:normAutofit fontScale="90000"/>
          </a:bodyPr>
          <a:lstStyle/>
          <a:p>
            <a:pPr algn="ctr"/>
            <a:r>
              <a:rPr lang="en-US" dirty="0" smtClean="0"/>
              <a:t>Les </a:t>
            </a:r>
            <a:r>
              <a:rPr lang="en-US" dirty="0" err="1" smtClean="0"/>
              <a:t>cendres</a:t>
            </a:r>
            <a:r>
              <a:rPr lang="en-US" dirty="0" smtClean="0"/>
              <a:t> </a:t>
            </a:r>
            <a:r>
              <a:rPr lang="en-US" dirty="0"/>
              <a:t>qui </a:t>
            </a:r>
            <a:r>
              <a:rPr lang="en-US" dirty="0" err="1" smtClean="0"/>
              <a:t>restent</a:t>
            </a:r>
            <a:r>
              <a:rPr lang="en-US" dirty="0" smtClean="0"/>
              <a:t> </a:t>
            </a:r>
            <a:r>
              <a:rPr lang="en-US" dirty="0" err="1" smtClean="0"/>
              <a:t>sont</a:t>
            </a:r>
            <a:r>
              <a:rPr lang="en-US" dirty="0" smtClean="0"/>
              <a:t> </a:t>
            </a:r>
            <a:r>
              <a:rPr lang="en-US" dirty="0" err="1" smtClean="0"/>
              <a:t>utilisés</a:t>
            </a:r>
            <a:r>
              <a:rPr lang="en-US" dirty="0" smtClean="0"/>
              <a:t> </a:t>
            </a:r>
            <a:r>
              <a:rPr lang="en-US" dirty="0"/>
              <a:t>pour </a:t>
            </a:r>
            <a:r>
              <a:rPr lang="en-US" dirty="0" err="1"/>
              <a:t>construire</a:t>
            </a:r>
            <a:r>
              <a:rPr lang="en-US" dirty="0"/>
              <a:t> des routes</a:t>
            </a:r>
            <a:endParaRPr lang="ru-RU" dirty="0"/>
          </a:p>
        </p:txBody>
      </p:sp>
      <p:pic>
        <p:nvPicPr>
          <p:cNvPr id="7"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800" y="1471352"/>
            <a:ext cx="6233338" cy="4627399"/>
          </a:xfrm>
          <a:prstGeom prst="rect">
            <a:avLst/>
          </a:prstGeom>
        </p:spPr>
      </p:pic>
    </p:spTree>
    <p:extLst>
      <p:ext uri="{BB962C8B-B14F-4D97-AF65-F5344CB8AC3E}">
        <p14:creationId xmlns:p14="http://schemas.microsoft.com/office/powerpoint/2010/main" val="2576861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0342" y="299898"/>
            <a:ext cx="5815584" cy="4362728"/>
          </a:xfrm>
          <a:prstGeom prst="rect">
            <a:avLst/>
          </a:prstGeom>
        </p:spPr>
      </p:pic>
      <p:sp>
        <p:nvSpPr>
          <p:cNvPr id="2" name="Заголовок 1"/>
          <p:cNvSpPr>
            <a:spLocks noGrp="1"/>
          </p:cNvSpPr>
          <p:nvPr>
            <p:ph type="title"/>
          </p:nvPr>
        </p:nvSpPr>
        <p:spPr>
          <a:xfrm>
            <a:off x="473824" y="4489427"/>
            <a:ext cx="11626735" cy="1731264"/>
          </a:xfrm>
        </p:spPr>
        <p:txBody>
          <a:bodyPr>
            <a:normAutofit fontScale="90000"/>
          </a:bodyPr>
          <a:lstStyle/>
          <a:p>
            <a:r>
              <a:rPr lang="ru-RU" dirty="0"/>
              <a:t> </a:t>
            </a:r>
            <a:r>
              <a:rPr lang="fr-FR" b="1" dirty="0"/>
              <a:t>Visite commentée du Site de Véolia Ginestous </a:t>
            </a:r>
            <a:r>
              <a:rPr lang="fr-FR" dirty="0"/>
              <a:t>(</a:t>
            </a:r>
            <a:r>
              <a:rPr lang="fr-FR" dirty="0" smtClean="0"/>
              <a:t>usine  d’épuration </a:t>
            </a:r>
            <a:r>
              <a:rPr lang="fr-FR" dirty="0"/>
              <a:t>d’eau potable et de dépollution des eaux usées)</a:t>
            </a:r>
            <a:endParaRPr lang="ru-RU" dirty="0"/>
          </a:p>
        </p:txBody>
      </p:sp>
      <p:pic>
        <p:nvPicPr>
          <p:cNvPr id="5" name="Объект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77442" y="492398"/>
            <a:ext cx="4548473" cy="4163473"/>
          </a:xfrm>
          <a:prstGeom prst="rect">
            <a:avLst/>
          </a:prstGeom>
        </p:spPr>
      </p:pic>
    </p:spTree>
    <p:extLst>
      <p:ext uri="{BB962C8B-B14F-4D97-AF65-F5344CB8AC3E}">
        <p14:creationId xmlns:p14="http://schemas.microsoft.com/office/powerpoint/2010/main" val="19299141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436" y="365126"/>
            <a:ext cx="5977563" cy="6020684"/>
          </a:xfrm>
        </p:spPr>
      </p:pic>
      <p:sp>
        <p:nvSpPr>
          <p:cNvPr id="2" name="Заголовок 1"/>
          <p:cNvSpPr>
            <a:spLocks noGrp="1"/>
          </p:cNvSpPr>
          <p:nvPr>
            <p:ph type="title"/>
          </p:nvPr>
        </p:nvSpPr>
        <p:spPr>
          <a:xfrm>
            <a:off x="6095999" y="515389"/>
            <a:ext cx="5719156" cy="1954856"/>
          </a:xfrm>
        </p:spPr>
        <p:txBody>
          <a:bodyPr>
            <a:noAutofit/>
          </a:bodyPr>
          <a:lstStyle/>
          <a:p>
            <a:r>
              <a:rPr lang="fr-FR" sz="3600" b="1" dirty="0"/>
              <a:t>Visite du Moulin à papier de </a:t>
            </a:r>
            <a:r>
              <a:rPr lang="fr-FR" sz="3600" b="1" dirty="0" smtClean="0"/>
              <a:t>Brousses</a:t>
            </a:r>
            <a:r>
              <a:rPr lang="fr-FR" sz="3600" b="1" dirty="0"/>
              <a:t> </a:t>
            </a:r>
            <a:r>
              <a:rPr lang="fr-FR" sz="3600" b="1" dirty="0" smtClean="0"/>
              <a:t>(</a:t>
            </a:r>
            <a:r>
              <a:rPr lang="fr-FR" sz="3600" dirty="0" smtClean="0"/>
              <a:t>a</a:t>
            </a:r>
            <a:r>
              <a:rPr lang="fr-FR" sz="3600" b="1" dirty="0" smtClean="0"/>
              <a:t>telier </a:t>
            </a:r>
            <a:r>
              <a:rPr lang="fr-FR" sz="3600" b="1" dirty="0"/>
              <a:t>de fabrication des feuilles de papier</a:t>
            </a:r>
            <a:r>
              <a:rPr lang="fr-FR" sz="3600" b="1" dirty="0" smtClean="0"/>
              <a:t>)</a:t>
            </a:r>
            <a:r>
              <a:rPr lang="fr-FR" sz="3600" dirty="0" smtClean="0"/>
              <a:t> </a:t>
            </a:r>
            <a:endParaRPr lang="ru-RU" sz="3600" dirty="0"/>
          </a:p>
        </p:txBody>
      </p:sp>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2470245"/>
            <a:ext cx="5977563" cy="3971109"/>
          </a:xfrm>
          <a:prstGeom prst="rect">
            <a:avLst/>
          </a:prstGeom>
        </p:spPr>
      </p:pic>
    </p:spTree>
    <p:extLst>
      <p:ext uri="{BB962C8B-B14F-4D97-AF65-F5344CB8AC3E}">
        <p14:creationId xmlns:p14="http://schemas.microsoft.com/office/powerpoint/2010/main" val="2928155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62365"/>
            <a:ext cx="8328846" cy="5531326"/>
          </a:xfrm>
        </p:spPr>
      </p:pic>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6314" y="562365"/>
            <a:ext cx="4931624" cy="5531327"/>
          </a:xfrm>
          <a:prstGeom prst="rect">
            <a:avLst/>
          </a:prstGeom>
        </p:spPr>
      </p:pic>
    </p:spTree>
    <p:extLst>
      <p:ext uri="{BB962C8B-B14F-4D97-AF65-F5344CB8AC3E}">
        <p14:creationId xmlns:p14="http://schemas.microsoft.com/office/powerpoint/2010/main" val="3753937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8157" y="2693322"/>
            <a:ext cx="5598304" cy="3719154"/>
          </a:xfrm>
        </p:spPr>
      </p:pic>
      <p:sp>
        <p:nvSpPr>
          <p:cNvPr id="2" name="Заголовок 1"/>
          <p:cNvSpPr>
            <a:spLocks noGrp="1"/>
          </p:cNvSpPr>
          <p:nvPr>
            <p:ph type="title"/>
          </p:nvPr>
        </p:nvSpPr>
        <p:spPr>
          <a:xfrm>
            <a:off x="689956" y="-1"/>
            <a:ext cx="6594707" cy="2693323"/>
          </a:xfrm>
        </p:spPr>
        <p:txBody>
          <a:bodyPr>
            <a:normAutofit fontScale="90000"/>
          </a:bodyPr>
          <a:lstStyle/>
          <a:p>
            <a:r>
              <a:rPr lang="en-US" sz="2400" b="1" dirty="0"/>
              <a:t>A </a:t>
            </a:r>
            <a:r>
              <a:rPr lang="en-US" sz="2400" b="1" dirty="0" err="1"/>
              <a:t>partir</a:t>
            </a:r>
            <a:r>
              <a:rPr lang="en-US" sz="2400" b="1" dirty="0"/>
              <a:t> de </a:t>
            </a:r>
            <a:r>
              <a:rPr lang="en-US" sz="2400" b="1" dirty="0" err="1"/>
              <a:t>quels</a:t>
            </a:r>
            <a:r>
              <a:rPr lang="en-US" sz="2400" b="1" dirty="0"/>
              <a:t> </a:t>
            </a:r>
            <a:r>
              <a:rPr lang="en-US" sz="2400" b="1" dirty="0" err="1"/>
              <a:t>mat</a:t>
            </a:r>
            <a:r>
              <a:rPr lang="en-US" sz="2400" b="1" u="sng" dirty="0" err="1">
                <a:effectLst/>
              </a:rPr>
              <a:t>ériaux</a:t>
            </a:r>
            <a:r>
              <a:rPr lang="en-US" sz="2400" b="1" u="sng" dirty="0">
                <a:effectLst/>
              </a:rPr>
              <a:t> on </a:t>
            </a:r>
            <a:r>
              <a:rPr lang="en-US" sz="2400" b="1" u="sng" dirty="0" err="1">
                <a:effectLst/>
              </a:rPr>
              <a:t>fabrique</a:t>
            </a:r>
            <a:r>
              <a:rPr lang="en-US" sz="2400" b="1" u="sng" dirty="0">
                <a:effectLst/>
              </a:rPr>
              <a:t> le </a:t>
            </a:r>
            <a:r>
              <a:rPr lang="en-US" sz="2400" b="1" u="sng" dirty="0" err="1" smtClean="0">
                <a:effectLst/>
              </a:rPr>
              <a:t>papier</a:t>
            </a:r>
            <a:r>
              <a:rPr lang="en-US" sz="2400" b="1" u="sng" dirty="0" smtClean="0">
                <a:effectLst/>
              </a:rPr>
              <a:t>?</a:t>
            </a:r>
            <a:br>
              <a:rPr lang="en-US" sz="2400" b="1" u="sng" dirty="0" smtClean="0">
                <a:effectLst/>
              </a:rPr>
            </a:br>
            <a:r>
              <a:rPr lang="fr-FR" sz="2400" b="1" dirty="0" smtClean="0">
                <a:solidFill>
                  <a:schemeClr val="tx1"/>
                </a:solidFill>
                <a:effectLst/>
              </a:rPr>
              <a:t>La</a:t>
            </a:r>
            <a:r>
              <a:rPr lang="fr-FR" sz="2400" b="1" dirty="0">
                <a:solidFill>
                  <a:schemeClr val="tx1"/>
                </a:solidFill>
                <a:effectLst/>
              </a:rPr>
              <a:t> </a:t>
            </a:r>
            <a:r>
              <a:rPr lang="fr-FR" sz="2400" b="1" dirty="0">
                <a:solidFill>
                  <a:schemeClr val="tx1"/>
                </a:solidFill>
                <a:effectLst/>
                <a:hlinkClick r:id="rId3" tooltip="Pâte à papier"/>
              </a:rPr>
              <a:t>pâte à papier</a:t>
            </a:r>
            <a:r>
              <a:rPr lang="fr-FR" sz="2400" b="1" dirty="0">
                <a:solidFill>
                  <a:schemeClr val="tx1"/>
                </a:solidFill>
                <a:effectLst/>
              </a:rPr>
              <a:t> est le matériau de base. Elle peut être produite à partir de différents </a:t>
            </a:r>
            <a:r>
              <a:rPr lang="fr-FR" sz="2400" b="1" dirty="0" smtClean="0">
                <a:solidFill>
                  <a:schemeClr val="tx1"/>
                </a:solidFill>
                <a:effectLst/>
              </a:rPr>
              <a:t>composants</a:t>
            </a:r>
            <a:r>
              <a:rPr lang="fr-FR" sz="2400" b="1" dirty="0">
                <a:solidFill>
                  <a:schemeClr val="tx1"/>
                </a:solidFill>
                <a:effectLst/>
              </a:rPr>
              <a:t> : le </a:t>
            </a:r>
            <a:r>
              <a:rPr lang="fr-FR" sz="2400" b="1" dirty="0">
                <a:solidFill>
                  <a:schemeClr val="tx1"/>
                </a:solidFill>
                <a:effectLst/>
                <a:hlinkClick r:id="rId4" tooltip="Bois"/>
              </a:rPr>
              <a:t>bois</a:t>
            </a:r>
            <a:r>
              <a:rPr lang="fr-FR" sz="2400" b="1" dirty="0">
                <a:solidFill>
                  <a:schemeClr val="tx1"/>
                </a:solidFill>
                <a:effectLst/>
              </a:rPr>
              <a:t> </a:t>
            </a:r>
            <a:r>
              <a:rPr lang="fr-FR" sz="2400" b="1" dirty="0" smtClean="0">
                <a:solidFill>
                  <a:schemeClr val="tx1"/>
                </a:solidFill>
                <a:effectLst/>
              </a:rPr>
              <a:t>, la paille</a:t>
            </a:r>
            <a:r>
              <a:rPr lang="fr-FR" sz="2400" b="1" dirty="0">
                <a:solidFill>
                  <a:schemeClr val="tx1"/>
                </a:solidFill>
                <a:effectLst/>
              </a:rPr>
              <a:t> ; le papier (dans le cas du recyclage) ; les plantes fibreuses comme le </a:t>
            </a:r>
            <a:r>
              <a:rPr lang="fr-FR" sz="2400" b="1" dirty="0">
                <a:solidFill>
                  <a:schemeClr val="tx1"/>
                </a:solidFill>
                <a:effectLst/>
                <a:hlinkClick r:id="rId5" tooltip="Cannabis sativa"/>
              </a:rPr>
              <a:t>chanvre</a:t>
            </a:r>
            <a:r>
              <a:rPr lang="fr-FR" sz="2400" b="1" dirty="0">
                <a:solidFill>
                  <a:schemeClr val="tx1"/>
                </a:solidFill>
                <a:effectLst/>
              </a:rPr>
              <a:t> ou le </a:t>
            </a:r>
            <a:r>
              <a:rPr lang="fr-FR" sz="2400" b="1" dirty="0">
                <a:solidFill>
                  <a:schemeClr val="tx1"/>
                </a:solidFill>
                <a:effectLst/>
                <a:hlinkClick r:id="rId6" tooltip="Lin cultivé"/>
              </a:rPr>
              <a:t>lin</a:t>
            </a:r>
            <a:r>
              <a:rPr lang="fr-FR" sz="2400" b="1" dirty="0">
                <a:solidFill>
                  <a:schemeClr val="tx1"/>
                </a:solidFill>
                <a:effectLst/>
              </a:rPr>
              <a:t> ; le </a:t>
            </a:r>
            <a:r>
              <a:rPr lang="fr-FR" sz="2400" b="1" dirty="0">
                <a:solidFill>
                  <a:schemeClr val="tx1"/>
                </a:solidFill>
                <a:effectLst/>
                <a:hlinkClick r:id="rId7" tooltip="Textile"/>
              </a:rPr>
              <a:t>tissu</a:t>
            </a:r>
            <a:r>
              <a:rPr lang="fr-FR" sz="2400" b="1" dirty="0">
                <a:solidFill>
                  <a:schemeClr val="tx1"/>
                </a:solidFill>
                <a:effectLst/>
              </a:rPr>
              <a:t> (chiffons de </a:t>
            </a:r>
            <a:r>
              <a:rPr lang="fr-FR" sz="2400" b="1" dirty="0">
                <a:solidFill>
                  <a:schemeClr val="tx1"/>
                </a:solidFill>
                <a:effectLst/>
                <a:hlinkClick r:id="rId8" tooltip="Coton"/>
              </a:rPr>
              <a:t>coton</a:t>
            </a:r>
            <a:r>
              <a:rPr lang="fr-FR" sz="2400" b="1" dirty="0">
                <a:solidFill>
                  <a:schemeClr val="tx1"/>
                </a:solidFill>
                <a:effectLst/>
              </a:rPr>
              <a:t>) ; et le crottin (de cheval ou d'éléphant par exemple)</a:t>
            </a:r>
            <a:endParaRPr lang="ru-RU" sz="2400" b="1" dirty="0">
              <a:solidFill>
                <a:schemeClr val="tx1"/>
              </a:solidFill>
            </a:endParaRPr>
          </a:p>
        </p:txBody>
      </p:sp>
      <p:pic>
        <p:nvPicPr>
          <p:cNvPr id="5" name="Объект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6470963" y="1387511"/>
            <a:ext cx="6038403" cy="4011526"/>
          </a:xfrm>
          <a:prstGeom prst="rect">
            <a:avLst/>
          </a:prstGeom>
        </p:spPr>
      </p:pic>
    </p:spTree>
    <p:extLst>
      <p:ext uri="{BB962C8B-B14F-4D97-AF65-F5344CB8AC3E}">
        <p14:creationId xmlns:p14="http://schemas.microsoft.com/office/powerpoint/2010/main" val="4172231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0698" y="349135"/>
            <a:ext cx="11446626" cy="6267796"/>
          </a:xfrm>
        </p:spPr>
        <p:txBody>
          <a:bodyPr>
            <a:normAutofit fontScale="40000" lnSpcReduction="20000"/>
          </a:bodyPr>
          <a:lstStyle/>
          <a:p>
            <a:r>
              <a:rPr lang="fr-FR" sz="4500" b="1" dirty="0">
                <a:solidFill>
                  <a:srgbClr val="7030A0"/>
                </a:solidFill>
              </a:rPr>
              <a:t>La pédagogie de projet a été inspirée des travaux de John Dewey (1859-1952), philosophe et pédagogue américain, qui est basée sur une action organisée vers un but précis ; appelée aussi « Learning by doing ». C’est-à-dire apprendre en faisant (1929). Par ailleurs, Dewey a remarqué que l’enseignement théorique donne peu de résultats par rapport à l’enseignement pratique. Pour lui, le penser et le faire sont inséparables. Depuis plusieurs années, la pédagogie de projet est devenue une pratique quotidienne dans l’enseignement primaire, secondaire et supérieure. Elle est très essentielle pour l’amélioration de la motivation des élèves.</a:t>
            </a:r>
            <a:r>
              <a:rPr lang="fr-FR" sz="4500" b="1" dirty="0">
                <a:solidFill>
                  <a:srgbClr val="FFFF00"/>
                </a:solidFill>
              </a:rPr>
              <a:t/>
            </a:r>
            <a:br>
              <a:rPr lang="fr-FR" sz="4500" b="1" dirty="0">
                <a:solidFill>
                  <a:srgbClr val="FFFF00"/>
                </a:solidFill>
              </a:rPr>
            </a:br>
            <a:endParaRPr lang="fr-FR" sz="4500" b="1" dirty="0">
              <a:solidFill>
                <a:srgbClr val="FFFF00"/>
              </a:solidFill>
            </a:endParaRPr>
          </a:p>
          <a:p>
            <a:r>
              <a:rPr lang="fr-FR" sz="7000" b="1" i="1" u="sng" dirty="0">
                <a:solidFill>
                  <a:srgbClr val="FFFF00"/>
                </a:solidFill>
              </a:rPr>
              <a:t>1. Qu’est ce que la pédagogie de projet </a:t>
            </a:r>
            <a:r>
              <a:rPr lang="fr-FR" sz="7000" b="1" i="1" u="sng" dirty="0" smtClean="0">
                <a:solidFill>
                  <a:srgbClr val="FFFF00"/>
                </a:solidFill>
              </a:rPr>
              <a:t>?</a:t>
            </a:r>
          </a:p>
          <a:p>
            <a:endParaRPr lang="fr-FR" sz="4500" b="1" dirty="0">
              <a:solidFill>
                <a:srgbClr val="FFFF00"/>
              </a:solidFill>
            </a:endParaRPr>
          </a:p>
          <a:p>
            <a:r>
              <a:rPr lang="fr-FR" sz="4500" b="1" dirty="0">
                <a:solidFill>
                  <a:srgbClr val="FFFF00"/>
                </a:solidFill>
              </a:rPr>
              <a:t>C’est une forme de pédagogie active dans laquelle l’élève est acteur du projet. De plus, elle permet à l’élève de réaliser des projets concrets. C’est-à-dire,  l’élève peut s’impliquer et jouer un rôle actif, qui peut varier en fonction de leur </a:t>
            </a:r>
            <a:r>
              <a:rPr lang="fr-FR" sz="4500" b="1" dirty="0" smtClean="0">
                <a:solidFill>
                  <a:srgbClr val="FFFF00"/>
                </a:solidFill>
              </a:rPr>
              <a:t>type </a:t>
            </a:r>
            <a:r>
              <a:rPr lang="fr-FR" sz="4500" b="1" dirty="0">
                <a:solidFill>
                  <a:srgbClr val="FFFF00"/>
                </a:solidFill>
              </a:rPr>
              <a:t>et intérêt.  Dans la pédagogie de projet, l’élève est associé à l’élaboration des savoirs. En d’autres termes, il essaie de donner du sens aux apprentissages en réalisant d’une façon concrète un projet pédagogique</a:t>
            </a:r>
            <a:r>
              <a:rPr lang="fr-FR" sz="4500" b="1" dirty="0" smtClean="0">
                <a:solidFill>
                  <a:srgbClr val="FFFF00"/>
                </a:solidFill>
              </a:rPr>
              <a:t>...</a:t>
            </a:r>
          </a:p>
          <a:p>
            <a:endParaRPr lang="fr-FR" sz="4500" b="1" dirty="0">
              <a:solidFill>
                <a:srgbClr val="FFFF00"/>
              </a:solidFill>
            </a:endParaRPr>
          </a:p>
          <a:p>
            <a:r>
              <a:rPr lang="fr-FR" sz="4500" b="1" u="sng" dirty="0">
                <a:solidFill>
                  <a:srgbClr val="FFFF00"/>
                </a:solidFill>
              </a:rPr>
              <a:t>2. </a:t>
            </a:r>
            <a:r>
              <a:rPr lang="fr-FR" sz="7000" b="1" i="1" u="sng" dirty="0">
                <a:solidFill>
                  <a:srgbClr val="FFFF00"/>
                </a:solidFill>
              </a:rPr>
              <a:t>Les effets de la pédagogie de projet ?</a:t>
            </a:r>
            <a:r>
              <a:rPr lang="fr-FR" sz="7000" b="1" i="1" dirty="0">
                <a:solidFill>
                  <a:srgbClr val="FFFF00"/>
                </a:solidFill>
              </a:rPr>
              <a:t/>
            </a:r>
            <a:br>
              <a:rPr lang="fr-FR" sz="7000" b="1" i="1" dirty="0">
                <a:solidFill>
                  <a:srgbClr val="FFFF00"/>
                </a:solidFill>
              </a:rPr>
            </a:br>
            <a:endParaRPr lang="fr-FR" sz="7000" b="1" i="1" dirty="0">
              <a:solidFill>
                <a:srgbClr val="FFFF00"/>
              </a:solidFill>
            </a:endParaRPr>
          </a:p>
          <a:p>
            <a:r>
              <a:rPr lang="fr-FR" sz="4500" b="1" dirty="0">
                <a:solidFill>
                  <a:srgbClr val="FFFF00"/>
                </a:solidFill>
              </a:rPr>
              <a:t>Avant tout, la pédagogie de projet vise à développer l’autonomie et la sociabilisation des élèves. En effet, elle renforce l’estime de soi, car l’élève réalise ses propres projets. </a:t>
            </a:r>
            <a:r>
              <a:rPr lang="fr-FR" sz="4500" b="1" dirty="0" smtClean="0">
                <a:solidFill>
                  <a:srgbClr val="FFFF00"/>
                </a:solidFill>
              </a:rPr>
              <a:t>De plus </a:t>
            </a:r>
            <a:r>
              <a:rPr lang="fr-FR" sz="4500" b="1" dirty="0">
                <a:solidFill>
                  <a:srgbClr val="FFFF00"/>
                </a:solidFill>
              </a:rPr>
              <a:t>elle renforce la relation  </a:t>
            </a:r>
            <a:r>
              <a:rPr lang="en-US" sz="4500" b="1" dirty="0" err="1">
                <a:solidFill>
                  <a:srgbClr val="FFFF00"/>
                </a:solidFill>
              </a:rPr>
              <a:t>professeur</a:t>
            </a:r>
            <a:r>
              <a:rPr lang="fr-FR" sz="4500" b="1" dirty="0">
                <a:solidFill>
                  <a:srgbClr val="FFFF00"/>
                </a:solidFill>
              </a:rPr>
              <a:t> – élève. Par ailleurs, elle permet de répondre aux besoins naturels de l’enfant</a:t>
            </a:r>
            <a:r>
              <a:rPr lang="fr-FR" sz="4500" dirty="0"/>
              <a:t>.</a:t>
            </a:r>
          </a:p>
          <a:p>
            <a:endParaRPr lang="ru-RU" dirty="0"/>
          </a:p>
        </p:txBody>
      </p:sp>
      <p:sp>
        <p:nvSpPr>
          <p:cNvPr id="2" name="Заголовок 1"/>
          <p:cNvSpPr>
            <a:spLocks noGrp="1"/>
          </p:cNvSpPr>
          <p:nvPr>
            <p:ph type="title"/>
          </p:nvPr>
        </p:nvSpPr>
        <p:spPr>
          <a:xfrm>
            <a:off x="806334" y="152400"/>
            <a:ext cx="10776065" cy="105295"/>
          </a:xfrm>
        </p:spPr>
        <p:txBody>
          <a:bodyPr>
            <a:normAutofit fontScale="90000"/>
          </a:bodyPr>
          <a:lstStyle/>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792" y="407323"/>
            <a:ext cx="5197256" cy="3452723"/>
          </a:xfrm>
        </p:spPr>
      </p:pic>
      <p:sp>
        <p:nvSpPr>
          <p:cNvPr id="2" name="Заголовок 1"/>
          <p:cNvSpPr>
            <a:spLocks noGrp="1"/>
          </p:cNvSpPr>
          <p:nvPr>
            <p:ph type="title"/>
          </p:nvPr>
        </p:nvSpPr>
        <p:spPr>
          <a:xfrm>
            <a:off x="5846164" y="487455"/>
            <a:ext cx="6345836" cy="2426840"/>
          </a:xfrm>
        </p:spPr>
        <p:txBody>
          <a:bodyPr>
            <a:noAutofit/>
          </a:bodyPr>
          <a:lstStyle/>
          <a:p>
            <a:r>
              <a:rPr lang="fr-FR" sz="2800" b="1" dirty="0" smtClean="0"/>
              <a:t>On chauffe la </a:t>
            </a:r>
            <a:r>
              <a:rPr lang="en-US" sz="3200" b="1" dirty="0" err="1" smtClean="0">
                <a:effectLst/>
              </a:rPr>
              <a:t>pâte</a:t>
            </a:r>
            <a:r>
              <a:rPr lang="en-US" sz="3200" b="1" dirty="0" smtClean="0">
                <a:effectLst/>
              </a:rPr>
              <a:t> </a:t>
            </a:r>
            <a:r>
              <a:rPr lang="en-US" sz="3200" b="1" dirty="0">
                <a:effectLst/>
              </a:rPr>
              <a:t>à papier</a:t>
            </a:r>
            <a:r>
              <a:rPr lang="fr-FR" sz="3200" b="1" dirty="0" smtClean="0">
                <a:solidFill>
                  <a:schemeClr val="tx1"/>
                </a:solidFill>
                <a:effectLst/>
              </a:rPr>
              <a:t> </a:t>
            </a:r>
            <a:r>
              <a:rPr lang="fr-FR" sz="2800" b="1" dirty="0" smtClean="0">
                <a:solidFill>
                  <a:schemeClr val="tx1"/>
                </a:solidFill>
                <a:effectLst/>
              </a:rPr>
              <a:t>dans une bassine.  </a:t>
            </a:r>
            <a:r>
              <a:rPr lang="fr-FR" sz="2800" b="1" dirty="0" smtClean="0"/>
              <a:t>O</a:t>
            </a:r>
            <a:r>
              <a:rPr lang="fr-FR" sz="2800" b="1" dirty="0" smtClean="0">
                <a:effectLst/>
              </a:rPr>
              <a:t>n plonge une</a:t>
            </a:r>
            <a:r>
              <a:rPr lang="fr-FR" sz="2800" b="1" dirty="0">
                <a:effectLst/>
              </a:rPr>
              <a:t> </a:t>
            </a:r>
            <a:r>
              <a:rPr lang="fr-FR" sz="2800" b="1" dirty="0" smtClean="0">
                <a:effectLst/>
              </a:rPr>
              <a:t>forme</a:t>
            </a:r>
            <a:r>
              <a:rPr lang="fr-FR" sz="2800" b="1" i="1" dirty="0" smtClean="0">
                <a:effectLst/>
              </a:rPr>
              <a:t> </a:t>
            </a:r>
            <a:r>
              <a:rPr lang="fr-FR" sz="2800" b="1" dirty="0" smtClean="0">
                <a:effectLst/>
              </a:rPr>
              <a:t>qui </a:t>
            </a:r>
            <a:r>
              <a:rPr lang="fr-FR" sz="2800" b="1" dirty="0">
                <a:effectLst/>
              </a:rPr>
              <a:t>est un châssis en bois </a:t>
            </a:r>
            <a:r>
              <a:rPr lang="fr-FR" sz="2800" b="1" dirty="0" smtClean="0">
                <a:effectLst/>
              </a:rPr>
              <a:t>qui </a:t>
            </a:r>
            <a:r>
              <a:rPr lang="fr-FR" sz="2800" b="1" dirty="0">
                <a:effectLst/>
              </a:rPr>
              <a:t>retient la pâte et laisse passer </a:t>
            </a:r>
            <a:r>
              <a:rPr lang="fr-FR" sz="2800" b="1" dirty="0" smtClean="0">
                <a:effectLst/>
              </a:rPr>
              <a:t>l'eau. On agite </a:t>
            </a:r>
            <a:r>
              <a:rPr lang="fr-FR" sz="2800" b="1" dirty="0">
                <a:effectLst/>
              </a:rPr>
              <a:t>la forme pour obtenir une pâte également répartie sur la forme ;</a:t>
            </a:r>
            <a:endParaRPr lang="ru-RU" sz="2800" b="1" dirty="0"/>
          </a:p>
        </p:txBody>
      </p:sp>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778" y="2914295"/>
            <a:ext cx="5372142" cy="3494819"/>
          </a:xfrm>
          <a:prstGeom prst="rect">
            <a:avLst/>
          </a:prstGeom>
        </p:spPr>
      </p:pic>
    </p:spTree>
    <p:extLst>
      <p:ext uri="{BB962C8B-B14F-4D97-AF65-F5344CB8AC3E}">
        <p14:creationId xmlns:p14="http://schemas.microsoft.com/office/powerpoint/2010/main" val="32595873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404" y="75923"/>
            <a:ext cx="5977563" cy="3971109"/>
          </a:xfrm>
        </p:spPr>
      </p:pic>
      <p:sp>
        <p:nvSpPr>
          <p:cNvPr id="2" name="Заголовок 1"/>
          <p:cNvSpPr>
            <a:spLocks noGrp="1"/>
          </p:cNvSpPr>
          <p:nvPr>
            <p:ph type="title"/>
          </p:nvPr>
        </p:nvSpPr>
        <p:spPr>
          <a:xfrm>
            <a:off x="6041967" y="176540"/>
            <a:ext cx="5997408" cy="2513421"/>
          </a:xfrm>
        </p:spPr>
        <p:txBody>
          <a:bodyPr>
            <a:noAutofit/>
          </a:bodyPr>
          <a:lstStyle/>
          <a:p>
            <a:r>
              <a:rPr lang="ru-RU" sz="3200" dirty="0"/>
              <a:t> </a:t>
            </a:r>
            <a:r>
              <a:rPr lang="fr-FR" sz="4000" dirty="0" smtClean="0">
                <a:effectLst/>
              </a:rPr>
              <a:t>On </a:t>
            </a:r>
            <a:r>
              <a:rPr lang="fr-FR" sz="4000" dirty="0">
                <a:effectLst/>
              </a:rPr>
              <a:t>place ensuite </a:t>
            </a:r>
            <a:r>
              <a:rPr lang="fr-FR" sz="4000" dirty="0" smtClean="0">
                <a:effectLst/>
              </a:rPr>
              <a:t>plusieurs </a:t>
            </a:r>
            <a:r>
              <a:rPr lang="fr-FR" sz="4000" dirty="0">
                <a:effectLst/>
              </a:rPr>
              <a:t>feuilles </a:t>
            </a:r>
            <a:r>
              <a:rPr lang="fr-FR" sz="4000" dirty="0" smtClean="0">
                <a:effectLst/>
              </a:rPr>
              <a:t>sous </a:t>
            </a:r>
            <a:r>
              <a:rPr lang="fr-FR" sz="4000" dirty="0">
                <a:effectLst/>
              </a:rPr>
              <a:t>une presse pour expulser </a:t>
            </a:r>
            <a:r>
              <a:rPr lang="fr-FR" sz="4000" dirty="0" smtClean="0">
                <a:effectLst/>
              </a:rPr>
              <a:t>l'eau et on les laisse s</a:t>
            </a:r>
            <a:r>
              <a:rPr lang="en-US" sz="4000" b="1" dirty="0">
                <a:effectLst/>
              </a:rPr>
              <a:t>é</a:t>
            </a:r>
            <a:r>
              <a:rPr lang="fr-FR" sz="4000" dirty="0" smtClean="0">
                <a:effectLst/>
              </a:rPr>
              <a:t>cher.</a:t>
            </a:r>
            <a:endParaRPr lang="ru-RU" sz="3200" dirty="0"/>
          </a:p>
        </p:txBody>
      </p:sp>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967" y="2689961"/>
            <a:ext cx="5976851" cy="3969327"/>
          </a:xfrm>
          <a:prstGeom prst="rect">
            <a:avLst/>
          </a:prstGeom>
        </p:spPr>
      </p:pic>
    </p:spTree>
    <p:extLst>
      <p:ext uri="{BB962C8B-B14F-4D97-AF65-F5344CB8AC3E}">
        <p14:creationId xmlns:p14="http://schemas.microsoft.com/office/powerpoint/2010/main" val="41290608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390700"/>
            <a:ext cx="7924800" cy="5943600"/>
          </a:xfrm>
          <a:prstGeom prst="rect">
            <a:avLst/>
          </a:prstGeom>
        </p:spPr>
      </p:pic>
    </p:spTree>
    <p:extLst>
      <p:ext uri="{BB962C8B-B14F-4D97-AF65-F5344CB8AC3E}">
        <p14:creationId xmlns:p14="http://schemas.microsoft.com/office/powerpoint/2010/main" val="38173201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850476" y="2394065"/>
            <a:ext cx="4351713" cy="3262745"/>
          </a:xfrm>
        </p:spPr>
      </p:pic>
      <p:sp>
        <p:nvSpPr>
          <p:cNvPr id="2" name="Заголовок 1"/>
          <p:cNvSpPr>
            <a:spLocks noGrp="1"/>
          </p:cNvSpPr>
          <p:nvPr>
            <p:ph type="title"/>
          </p:nvPr>
        </p:nvSpPr>
        <p:spPr>
          <a:xfrm>
            <a:off x="5394960" y="365125"/>
            <a:ext cx="5958840" cy="1325563"/>
          </a:xfrm>
        </p:spPr>
        <p:txBody>
          <a:bodyPr>
            <a:normAutofit fontScale="90000"/>
          </a:bodyPr>
          <a:lstStyle/>
          <a:p>
            <a:r>
              <a:rPr lang="fr-FR" dirty="0" smtClean="0"/>
              <a:t>Tri </a:t>
            </a:r>
            <a:r>
              <a:rPr lang="fr-FR" dirty="0"/>
              <a:t>des déchets alimentaires à la cantine scolaire</a:t>
            </a:r>
            <a:r>
              <a:rPr lang="ru-RU" dirty="0"/>
              <a:t>!</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531" y="1124625"/>
            <a:ext cx="5668644" cy="4484694"/>
          </a:xfrm>
          <a:prstGeom prst="rect">
            <a:avLst/>
          </a:prstGeom>
        </p:spPr>
      </p:pic>
      <p:pic>
        <p:nvPicPr>
          <p:cNvPr id="7" name="Рисунок 6" descr="C:\Users\Nina\AppData\Local\Microsoft\Windows\Temporary Internet Files\Content.Word\IMAG109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4830" y="1690688"/>
            <a:ext cx="2767802" cy="4510606"/>
          </a:xfrm>
          <a:prstGeom prst="rect">
            <a:avLst/>
          </a:prstGeom>
          <a:noFill/>
          <a:ln>
            <a:noFill/>
          </a:ln>
        </p:spPr>
      </p:pic>
    </p:spTree>
    <p:extLst>
      <p:ext uri="{BB962C8B-B14F-4D97-AF65-F5344CB8AC3E}">
        <p14:creationId xmlns:p14="http://schemas.microsoft.com/office/powerpoint/2010/main" val="1315159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53738" y="5237017"/>
            <a:ext cx="9500062" cy="939945"/>
          </a:xfrm>
        </p:spPr>
        <p:txBody>
          <a:bodyPr/>
          <a:lstStyle/>
          <a:p>
            <a:endParaRPr lang="ru-RU" dirty="0"/>
          </a:p>
        </p:txBody>
      </p:sp>
      <p:sp>
        <p:nvSpPr>
          <p:cNvPr id="2" name="Заголовок 1"/>
          <p:cNvSpPr>
            <a:spLocks noGrp="1"/>
          </p:cNvSpPr>
          <p:nvPr>
            <p:ph type="title"/>
          </p:nvPr>
        </p:nvSpPr>
        <p:spPr>
          <a:xfrm>
            <a:off x="382385" y="528790"/>
            <a:ext cx="3732552" cy="4566277"/>
          </a:xfrm>
        </p:spPr>
        <p:txBody>
          <a:bodyPr>
            <a:normAutofit/>
          </a:bodyPr>
          <a:lstStyle/>
          <a:p>
            <a:r>
              <a:rPr lang="fr-FR" dirty="0" smtClean="0"/>
              <a:t>Pique-nique </a:t>
            </a:r>
            <a:r>
              <a:rPr lang="fr-FR" dirty="0"/>
              <a:t>au bord </a:t>
            </a:r>
            <a:r>
              <a:rPr lang="ru-RU" dirty="0" smtClean="0"/>
              <a:t/>
            </a:r>
            <a:br>
              <a:rPr lang="ru-RU" dirty="0" smtClean="0"/>
            </a:br>
            <a:r>
              <a:rPr lang="fr-FR" dirty="0" smtClean="0"/>
              <a:t>de </a:t>
            </a:r>
            <a:r>
              <a:rPr lang="fr-FR" dirty="0"/>
              <a:t>la mer </a:t>
            </a:r>
            <a:r>
              <a:rPr lang="fr-FR" dirty="0" smtClean="0"/>
              <a:t>Méditerrannée</a:t>
            </a:r>
            <a:r>
              <a:rPr lang="ru-RU" dirty="0" smtClean="0"/>
              <a:t/>
            </a:r>
            <a:br>
              <a:rPr lang="ru-RU" dirty="0" smtClean="0"/>
            </a:br>
            <a:r>
              <a:rPr lang="ru-RU" dirty="0" smtClean="0"/>
              <a:t>(</a:t>
            </a:r>
            <a:r>
              <a:rPr lang="fr-FR" dirty="0" smtClean="0"/>
              <a:t>z</a:t>
            </a:r>
            <a:r>
              <a:rPr lang="en-US" dirty="0"/>
              <a:t>é</a:t>
            </a:r>
            <a:r>
              <a:rPr lang="fr-FR" dirty="0"/>
              <a:t>ro déchets </a:t>
            </a:r>
            <a:r>
              <a:rPr lang="fr-FR" dirty="0" smtClean="0"/>
              <a:t>après</a:t>
            </a:r>
            <a:r>
              <a:rPr lang="ru-RU" dirty="0" smtClean="0"/>
              <a:t>)</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1586" y="340187"/>
            <a:ext cx="7671170" cy="6061219"/>
          </a:xfrm>
          <a:prstGeom prst="rect">
            <a:avLst/>
          </a:prstGeom>
        </p:spPr>
      </p:pic>
    </p:spTree>
    <p:extLst>
      <p:ext uri="{BB962C8B-B14F-4D97-AF65-F5344CB8AC3E}">
        <p14:creationId xmlns:p14="http://schemas.microsoft.com/office/powerpoint/2010/main" val="850012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430" y="357884"/>
            <a:ext cx="4992623" cy="3316778"/>
          </a:xfrm>
        </p:spPr>
      </p:pic>
      <p:sp>
        <p:nvSpPr>
          <p:cNvPr id="2" name="Заголовок 1"/>
          <p:cNvSpPr>
            <a:spLocks noGrp="1"/>
          </p:cNvSpPr>
          <p:nvPr>
            <p:ph type="title"/>
          </p:nvPr>
        </p:nvSpPr>
        <p:spPr>
          <a:xfrm>
            <a:off x="5660471" y="-278823"/>
            <a:ext cx="6096907" cy="2618758"/>
          </a:xfrm>
        </p:spPr>
        <p:txBody>
          <a:bodyPr>
            <a:noAutofit/>
          </a:bodyPr>
          <a:lstStyle/>
          <a:p>
            <a:r>
              <a:rPr lang="fr-FR" sz="3200" b="1" dirty="0"/>
              <a:t>Conférence écologique (présentation de l'expérience des éco-délégués du lycée, publicité    écologique (en vidéo)</a:t>
            </a:r>
            <a:endParaRPr lang="ru-RU" sz="3200" b="1" dirty="0"/>
          </a:p>
        </p:txBody>
      </p:sp>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0968" y="2339935"/>
            <a:ext cx="5968537" cy="3965113"/>
          </a:xfrm>
          <a:prstGeom prst="rect">
            <a:avLst/>
          </a:prstGeom>
        </p:spPr>
      </p:pic>
      <p:pic>
        <p:nvPicPr>
          <p:cNvPr id="6" name="Объект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121" y="3765855"/>
            <a:ext cx="4028851" cy="2676510"/>
          </a:xfrm>
          <a:prstGeom prst="rect">
            <a:avLst/>
          </a:prstGeom>
        </p:spPr>
      </p:pic>
    </p:spTree>
    <p:extLst>
      <p:ext uri="{BB962C8B-B14F-4D97-AF65-F5344CB8AC3E}">
        <p14:creationId xmlns:p14="http://schemas.microsoft.com/office/powerpoint/2010/main" val="39587970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flipV="1">
            <a:off x="838200" y="1753985"/>
            <a:ext cx="4804782" cy="71640"/>
          </a:xfrm>
        </p:spPr>
        <p:txBody>
          <a:bodyPr>
            <a:normAutofit fontScale="25000" lnSpcReduction="20000"/>
          </a:bodyPr>
          <a:lstStyle/>
          <a:p>
            <a:pPr marL="0" indent="0">
              <a:buNone/>
            </a:pPr>
            <a:endParaRPr lang="ru-RU" dirty="0"/>
          </a:p>
        </p:txBody>
      </p:sp>
      <p:sp>
        <p:nvSpPr>
          <p:cNvPr id="2" name="Заголовок 1"/>
          <p:cNvSpPr>
            <a:spLocks noGrp="1"/>
          </p:cNvSpPr>
          <p:nvPr>
            <p:ph type="title"/>
          </p:nvPr>
        </p:nvSpPr>
        <p:spPr>
          <a:xfrm>
            <a:off x="4498848" y="0"/>
            <a:ext cx="3075659" cy="6605516"/>
          </a:xfrm>
          <a:solidFill>
            <a:schemeClr val="bg2"/>
          </a:solidFill>
          <a:ln>
            <a:solidFill>
              <a:schemeClr val="accent1"/>
            </a:solidFill>
          </a:ln>
        </p:spPr>
        <p:txBody>
          <a:bodyPr>
            <a:normAutofit/>
          </a:bodyPr>
          <a:lstStyle/>
          <a:p>
            <a:pPr lvl="1" algn="l" defTabSz="457200" rtl="0">
              <a:spcBef>
                <a:spcPct val="0"/>
              </a:spcBef>
            </a:pPr>
            <a:r>
              <a:rPr lang="fr-FR" sz="3600" dirty="0">
                <a:solidFill>
                  <a:srgbClr val="FFFF00"/>
                </a:solidFill>
              </a:rPr>
              <a:t>Plantation des arbres de l'amitié franco-russe (Olivier et érable)</a:t>
            </a:r>
            <a:r>
              <a:rPr lang="ru-RU" dirty="0"/>
              <a:t/>
            </a:r>
            <a:br>
              <a:rPr lang="ru-RU" dirty="0"/>
            </a:br>
            <a:r>
              <a:rPr lang="ru-RU" dirty="0"/>
              <a:t/>
            </a:r>
            <a:br>
              <a:rPr lang="ru-RU" dirty="0"/>
            </a:br>
            <a:endParaRPr lang="ru-RU" dirty="0"/>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360098" y="1285450"/>
            <a:ext cx="6696426" cy="444867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2725"/>
            <a:ext cx="4410735" cy="6464107"/>
          </a:xfrm>
          <a:prstGeom prst="rect">
            <a:avLst/>
          </a:prstGeom>
        </p:spPr>
      </p:pic>
    </p:spTree>
    <p:extLst>
      <p:ext uri="{BB962C8B-B14F-4D97-AF65-F5344CB8AC3E}">
        <p14:creationId xmlns:p14="http://schemas.microsoft.com/office/powerpoint/2010/main" val="2747655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idx="1"/>
          </p:nvPr>
        </p:nvSpPr>
        <p:spPr/>
        <p:txBody>
          <a:bodyPr/>
          <a:lstStyle/>
          <a:p>
            <a:endParaRPr lang="ru-RU"/>
          </a:p>
        </p:txBody>
      </p:sp>
      <p:sp>
        <p:nvSpPr>
          <p:cNvPr id="2" name="Заголовок 1"/>
          <p:cNvSpPr>
            <a:spLocks noGrp="1"/>
          </p:cNvSpPr>
          <p:nvPr>
            <p:ph type="title"/>
          </p:nvPr>
        </p:nvSpPr>
        <p:spPr>
          <a:xfrm>
            <a:off x="684211" y="4487332"/>
            <a:ext cx="10912043" cy="1507067"/>
          </a:xfrm>
        </p:spPr>
        <p:txBody>
          <a:bodyPr/>
          <a:lstStyle/>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2885" y="172125"/>
            <a:ext cx="10064000" cy="668587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2" y="-341176"/>
            <a:ext cx="12192000" cy="395020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272" y="1633928"/>
            <a:ext cx="4308676" cy="5199587"/>
          </a:xfrm>
          <a:prstGeom prst="rect">
            <a:avLst/>
          </a:prstGeom>
        </p:spPr>
      </p:pic>
    </p:spTree>
    <p:extLst>
      <p:ext uri="{BB962C8B-B14F-4D97-AF65-F5344CB8AC3E}">
        <p14:creationId xmlns:p14="http://schemas.microsoft.com/office/powerpoint/2010/main" val="958555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428" y="1334148"/>
            <a:ext cx="5976851" cy="3969327"/>
          </a:xfrm>
          <a:prstGeom prst="rect">
            <a:avLst/>
          </a:prstGeom>
        </p:spPr>
      </p:pic>
      <p:sp>
        <p:nvSpPr>
          <p:cNvPr id="2" name="Заголовок 1"/>
          <p:cNvSpPr>
            <a:spLocks noGrp="1"/>
          </p:cNvSpPr>
          <p:nvPr>
            <p:ph type="title"/>
          </p:nvPr>
        </p:nvSpPr>
        <p:spPr>
          <a:xfrm>
            <a:off x="609599" y="-246611"/>
            <a:ext cx="11209361" cy="2051154"/>
          </a:xfrm>
        </p:spPr>
        <p:txBody>
          <a:bodyPr>
            <a:noAutofit/>
          </a:bodyPr>
          <a:lstStyle/>
          <a:p>
            <a:pPr algn="ctr"/>
            <a:r>
              <a:rPr lang="en-US" sz="2400" b="1" dirty="0" err="1">
                <a:solidFill>
                  <a:srgbClr val="FFFF00"/>
                </a:solidFill>
              </a:rPr>
              <a:t>Comparaison</a:t>
            </a:r>
            <a:r>
              <a:rPr lang="en-US" sz="2400" b="1" dirty="0">
                <a:solidFill>
                  <a:srgbClr val="FFFF00"/>
                </a:solidFill>
              </a:rPr>
              <a:t> du </a:t>
            </a:r>
            <a:r>
              <a:rPr lang="en-US" sz="2400" b="1" dirty="0" err="1">
                <a:solidFill>
                  <a:srgbClr val="FFFF00"/>
                </a:solidFill>
              </a:rPr>
              <a:t>système</a:t>
            </a:r>
            <a:r>
              <a:rPr lang="en-US" sz="2400" b="1" dirty="0">
                <a:solidFill>
                  <a:srgbClr val="FFFF00"/>
                </a:solidFill>
              </a:rPr>
              <a:t> de </a:t>
            </a:r>
            <a:r>
              <a:rPr lang="en-US" sz="2400" b="1" dirty="0" err="1">
                <a:solidFill>
                  <a:srgbClr val="FFFF00"/>
                </a:solidFill>
              </a:rPr>
              <a:t>l'enseignement</a:t>
            </a:r>
            <a:r>
              <a:rPr lang="en-US" sz="2400" b="1" dirty="0">
                <a:solidFill>
                  <a:srgbClr val="FFFF00"/>
                </a:solidFill>
              </a:rPr>
              <a:t> de France et de </a:t>
            </a:r>
            <a:r>
              <a:rPr lang="en-US" sz="2400" b="1" dirty="0" err="1">
                <a:solidFill>
                  <a:srgbClr val="FFFF00"/>
                </a:solidFill>
              </a:rPr>
              <a:t>Russie</a:t>
            </a:r>
            <a:r>
              <a:rPr lang="en-US" sz="2400" b="1" dirty="0">
                <a:solidFill>
                  <a:srgbClr val="FFFF00"/>
                </a:solidFill>
              </a:rPr>
              <a:t>. En France: </a:t>
            </a:r>
            <a:r>
              <a:rPr lang="en-US" sz="2400" b="1" dirty="0" err="1">
                <a:solidFill>
                  <a:srgbClr val="FFFF00"/>
                </a:solidFill>
              </a:rPr>
              <a:t>Présentation</a:t>
            </a:r>
            <a:r>
              <a:rPr lang="en-US" sz="2400" b="1" dirty="0">
                <a:solidFill>
                  <a:srgbClr val="FFFF00"/>
                </a:solidFill>
              </a:rPr>
              <a:t> du </a:t>
            </a:r>
            <a:r>
              <a:rPr lang="en-US" sz="2400" b="1" dirty="0" err="1">
                <a:solidFill>
                  <a:srgbClr val="FFFF00"/>
                </a:solidFill>
              </a:rPr>
              <a:t>lycée</a:t>
            </a:r>
            <a:r>
              <a:rPr lang="en-US" sz="2400" b="1" dirty="0">
                <a:solidFill>
                  <a:srgbClr val="FFFF00"/>
                </a:solidFill>
              </a:rPr>
              <a:t> P. Sabatier et du </a:t>
            </a:r>
            <a:r>
              <a:rPr lang="en-US" sz="2400" b="1" dirty="0" err="1">
                <a:solidFill>
                  <a:srgbClr val="FFFF00"/>
                </a:solidFill>
              </a:rPr>
              <a:t>système</a:t>
            </a:r>
            <a:r>
              <a:rPr lang="en-US" sz="2400" b="1" dirty="0">
                <a:solidFill>
                  <a:srgbClr val="FFFF00"/>
                </a:solidFill>
              </a:rPr>
              <a:t> </a:t>
            </a:r>
            <a:r>
              <a:rPr lang="en-US" sz="2400" b="1" dirty="0" err="1">
                <a:solidFill>
                  <a:srgbClr val="FFFF00"/>
                </a:solidFill>
              </a:rPr>
              <a:t>scolaire</a:t>
            </a:r>
            <a:r>
              <a:rPr lang="en-US" sz="2400" b="1" dirty="0">
                <a:solidFill>
                  <a:srgbClr val="FFFF00"/>
                </a:solidFill>
              </a:rPr>
              <a:t> </a:t>
            </a:r>
            <a:r>
              <a:rPr lang="en-US" sz="2400" b="1" dirty="0" err="1">
                <a:solidFill>
                  <a:srgbClr val="FFFF00"/>
                </a:solidFill>
              </a:rPr>
              <a:t>français</a:t>
            </a:r>
            <a:r>
              <a:rPr lang="en-US" sz="2400" b="1" dirty="0">
                <a:solidFill>
                  <a:srgbClr val="FFFF00"/>
                </a:solidFill>
              </a:rPr>
              <a:t> à </a:t>
            </a:r>
            <a:r>
              <a:rPr lang="en-US" sz="2400" b="1" dirty="0" err="1">
                <a:solidFill>
                  <a:srgbClr val="FFFF00"/>
                </a:solidFill>
              </a:rPr>
              <a:t>l’Amphithéâtre</a:t>
            </a:r>
            <a:r>
              <a:rPr lang="en-US" sz="2400" b="1" dirty="0">
                <a:solidFill>
                  <a:srgbClr val="FFFF00"/>
                </a:solidFill>
              </a:rPr>
              <a:t> par  M. le </a:t>
            </a:r>
            <a:r>
              <a:rPr lang="en-US" sz="2400" b="1" dirty="0" err="1">
                <a:solidFill>
                  <a:srgbClr val="FFFF00"/>
                </a:solidFill>
              </a:rPr>
              <a:t>Proviseur</a:t>
            </a:r>
            <a:r>
              <a:rPr lang="en-US" sz="2400" b="1" dirty="0">
                <a:solidFill>
                  <a:srgbClr val="FFFF00"/>
                </a:solidFill>
              </a:rPr>
              <a:t> </a:t>
            </a:r>
            <a:r>
              <a:rPr lang="en-US" sz="2400" b="1" dirty="0" err="1">
                <a:solidFill>
                  <a:srgbClr val="FFFF00"/>
                </a:solidFill>
              </a:rPr>
              <a:t>Adjoint</a:t>
            </a:r>
            <a:r>
              <a:rPr lang="en-US" sz="2400" b="1" dirty="0">
                <a:solidFill>
                  <a:srgbClr val="FFFF00"/>
                </a:solidFill>
              </a:rPr>
              <a:t> Philip WEBBER et </a:t>
            </a:r>
            <a:r>
              <a:rPr lang="en-US" sz="2400" b="1" dirty="0" err="1">
                <a:solidFill>
                  <a:srgbClr val="FFFF00"/>
                </a:solidFill>
              </a:rPr>
              <a:t>deux</a:t>
            </a:r>
            <a:r>
              <a:rPr lang="en-US" sz="2400" b="1" dirty="0">
                <a:solidFill>
                  <a:srgbClr val="FFFF00"/>
                </a:solidFill>
              </a:rPr>
              <a:t> </a:t>
            </a:r>
            <a:r>
              <a:rPr lang="en-US" sz="2400" b="1" dirty="0" err="1">
                <a:solidFill>
                  <a:srgbClr val="FFFF00"/>
                </a:solidFill>
              </a:rPr>
              <a:t>élèves</a:t>
            </a:r>
            <a:r>
              <a:rPr lang="en-US" sz="2400" b="1" dirty="0">
                <a:solidFill>
                  <a:srgbClr val="FFFF00"/>
                </a:solidFill>
              </a:rPr>
              <a:t> de la </a:t>
            </a:r>
            <a:r>
              <a:rPr lang="en-US" sz="2400" b="1" dirty="0" err="1">
                <a:solidFill>
                  <a:srgbClr val="FFFF00"/>
                </a:solidFill>
              </a:rPr>
              <a:t>classe</a:t>
            </a:r>
            <a:r>
              <a:rPr lang="en-US" sz="2400" b="1" dirty="0">
                <a:solidFill>
                  <a:srgbClr val="FFFF00"/>
                </a:solidFill>
              </a:rPr>
              <a:t> de </a:t>
            </a:r>
            <a:r>
              <a:rPr lang="en-US" sz="2400" b="1" dirty="0" err="1">
                <a:solidFill>
                  <a:srgbClr val="FFFF00"/>
                </a:solidFill>
              </a:rPr>
              <a:t>Terminale</a:t>
            </a:r>
            <a:r>
              <a:rPr lang="en-US" sz="2400" b="1" dirty="0">
                <a:solidFill>
                  <a:srgbClr val="FFFF00"/>
                </a:solidFill>
              </a:rPr>
              <a:t>.  </a:t>
            </a:r>
            <a:r>
              <a:rPr lang="ru-RU" sz="2800" b="1" dirty="0"/>
              <a:t/>
            </a:r>
            <a:br>
              <a:rPr lang="ru-RU" sz="2800" b="1" dirty="0"/>
            </a:br>
            <a:endParaRPr lang="ru-RU" sz="2800" b="1" dirty="0"/>
          </a:p>
        </p:txBody>
      </p:sp>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151" y="1331550"/>
            <a:ext cx="5976937" cy="3971925"/>
          </a:xfrm>
          <a:prstGeom prst="rect">
            <a:avLst/>
          </a:prstGeom>
        </p:spPr>
      </p:pic>
      <p:sp>
        <p:nvSpPr>
          <p:cNvPr id="6" name="Прямоугольник 5"/>
          <p:cNvSpPr/>
          <p:nvPr/>
        </p:nvSpPr>
        <p:spPr>
          <a:xfrm>
            <a:off x="609599" y="5404061"/>
            <a:ext cx="11412512" cy="1015663"/>
          </a:xfrm>
          <a:prstGeom prst="rect">
            <a:avLst/>
          </a:prstGeom>
        </p:spPr>
        <p:txBody>
          <a:bodyPr wrap="square">
            <a:spAutoFit/>
          </a:bodyPr>
          <a:lstStyle/>
          <a:p>
            <a:pPr algn="ctr"/>
            <a:r>
              <a:rPr lang="en-US" sz="2000" b="1" dirty="0" err="1"/>
              <a:t>E</a:t>
            </a:r>
            <a:r>
              <a:rPr lang="en-US" sz="2000" b="1" dirty="0" err="1" smtClean="0"/>
              <a:t>n</a:t>
            </a:r>
            <a:r>
              <a:rPr lang="en-US" sz="2000" b="1" dirty="0" smtClean="0"/>
              <a:t> </a:t>
            </a:r>
            <a:r>
              <a:rPr lang="en-US" sz="2000" b="1" dirty="0" err="1"/>
              <a:t>Russie</a:t>
            </a:r>
            <a:r>
              <a:rPr lang="en-US" sz="2000" b="1" dirty="0"/>
              <a:t> (</a:t>
            </a:r>
            <a:r>
              <a:rPr lang="en-US" sz="2000" b="1" dirty="0" err="1"/>
              <a:t>présence</a:t>
            </a:r>
            <a:r>
              <a:rPr lang="en-US" sz="2000" b="1" dirty="0"/>
              <a:t> à des </a:t>
            </a:r>
            <a:r>
              <a:rPr lang="en-US" sz="2000" b="1" dirty="0" err="1"/>
              <a:t>cours</a:t>
            </a:r>
            <a:r>
              <a:rPr lang="en-US" sz="2000" b="1" dirty="0"/>
              <a:t>, </a:t>
            </a:r>
            <a:r>
              <a:rPr lang="en-US" sz="2000" b="1" dirty="0" err="1"/>
              <a:t>visites</a:t>
            </a:r>
            <a:r>
              <a:rPr lang="en-US" sz="2000" b="1" dirty="0"/>
              <a:t> </a:t>
            </a:r>
            <a:r>
              <a:rPr lang="en-US" sz="2000" b="1" dirty="0" err="1"/>
              <a:t>guidées</a:t>
            </a:r>
            <a:r>
              <a:rPr lang="en-US" sz="2000" b="1" dirty="0"/>
              <a:t> de </a:t>
            </a:r>
            <a:r>
              <a:rPr lang="en-US" sz="2000" b="1" dirty="0" err="1"/>
              <a:t>l'école</a:t>
            </a:r>
            <a:r>
              <a:rPr lang="en-US" sz="2000" b="1" dirty="0"/>
              <a:t> et du </a:t>
            </a:r>
            <a:r>
              <a:rPr lang="en-US" sz="2000" b="1" dirty="0" err="1"/>
              <a:t>musée</a:t>
            </a:r>
            <a:r>
              <a:rPr lang="en-US" sz="2000" b="1" dirty="0"/>
              <a:t> </a:t>
            </a:r>
            <a:r>
              <a:rPr lang="en-US" sz="2000" b="1" dirty="0" err="1"/>
              <a:t>scolaire</a:t>
            </a:r>
            <a:r>
              <a:rPr lang="en-US" sz="2000" b="1" dirty="0"/>
              <a:t> </a:t>
            </a:r>
            <a:r>
              <a:rPr lang="en-US" sz="2000" b="1" dirty="0" err="1"/>
              <a:t>préparées</a:t>
            </a:r>
            <a:r>
              <a:rPr lang="en-US" sz="2000" b="1" dirty="0"/>
              <a:t> et </a:t>
            </a:r>
            <a:r>
              <a:rPr lang="en-US" sz="2000" b="1" dirty="0" err="1"/>
              <a:t>réalisées</a:t>
            </a:r>
            <a:r>
              <a:rPr lang="en-US" sz="2000" b="1" dirty="0"/>
              <a:t> par les </a:t>
            </a:r>
            <a:r>
              <a:rPr lang="en-US" sz="2000" b="1" dirty="0" err="1"/>
              <a:t>élèves</a:t>
            </a:r>
            <a:r>
              <a:rPr lang="en-US" sz="2000" b="1" dirty="0"/>
              <a:t>, </a:t>
            </a:r>
            <a:r>
              <a:rPr lang="en-US" sz="2000" b="1" dirty="0" err="1" smtClean="0"/>
              <a:t>présentations</a:t>
            </a:r>
            <a:r>
              <a:rPr lang="en-US" sz="2000" b="1" dirty="0" smtClean="0"/>
              <a:t> du </a:t>
            </a:r>
            <a:r>
              <a:rPr lang="en-US" sz="2000" b="1" dirty="0" err="1" smtClean="0"/>
              <a:t>système</a:t>
            </a:r>
            <a:r>
              <a:rPr lang="en-US" sz="2000" b="1" dirty="0" smtClean="0"/>
              <a:t> </a:t>
            </a:r>
            <a:r>
              <a:rPr lang="en-US" sz="2000" dirty="0" err="1" smtClean="0"/>
              <a:t>scolaire</a:t>
            </a:r>
            <a:r>
              <a:rPr lang="en-US" sz="2000" dirty="0" smtClean="0"/>
              <a:t>  </a:t>
            </a:r>
            <a:r>
              <a:rPr lang="en-US" sz="2000" dirty="0" err="1" smtClean="0"/>
              <a:t>russe</a:t>
            </a:r>
            <a:r>
              <a:rPr lang="en-US" sz="2000" dirty="0" smtClean="0"/>
              <a:t> par</a:t>
            </a:r>
            <a:r>
              <a:rPr lang="en-US" sz="2000" b="1" dirty="0" smtClean="0"/>
              <a:t> </a:t>
            </a:r>
            <a:r>
              <a:rPr lang="en-US" sz="2000" b="1" dirty="0" err="1" smtClean="0"/>
              <a:t>nos</a:t>
            </a:r>
            <a:r>
              <a:rPr lang="en-US" sz="2000" b="1" dirty="0" smtClean="0"/>
              <a:t> </a:t>
            </a:r>
            <a:r>
              <a:rPr lang="en-US" sz="2000" b="1" dirty="0" err="1"/>
              <a:t>élèves</a:t>
            </a:r>
            <a:r>
              <a:rPr lang="en-US" sz="2000" b="1" dirty="0"/>
              <a:t>, </a:t>
            </a:r>
            <a:r>
              <a:rPr lang="fr-FR" sz="2000" b="1" dirty="0"/>
              <a:t>débats sur les avantages et </a:t>
            </a:r>
            <a:r>
              <a:rPr lang="fr-FR" sz="2000" b="1" dirty="0" smtClean="0"/>
              <a:t>les inconvénients </a:t>
            </a:r>
            <a:r>
              <a:rPr lang="fr-FR" sz="2000" b="1" dirty="0"/>
              <a:t>de chacun </a:t>
            </a:r>
            <a:r>
              <a:rPr lang="en-US" sz="2000" b="1" dirty="0"/>
              <a:t>des </a:t>
            </a:r>
            <a:r>
              <a:rPr lang="en-US" sz="2000" b="1" dirty="0" err="1"/>
              <a:t>deux</a:t>
            </a:r>
            <a:r>
              <a:rPr lang="en-US" sz="2000" b="1" dirty="0"/>
              <a:t>)</a:t>
            </a:r>
            <a:r>
              <a:rPr lang="fr-FR" sz="2000" b="1" dirty="0"/>
              <a:t>.</a:t>
            </a:r>
            <a:endParaRPr lang="ru-RU" sz="20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96089" y="-335179"/>
            <a:ext cx="6655633" cy="1588957"/>
          </a:xfrm>
        </p:spPr>
        <p:txBody>
          <a:bodyPr>
            <a:normAutofit/>
          </a:bodyPr>
          <a:lstStyle/>
          <a:p>
            <a:endParaRPr lang="en-US" dirty="0"/>
          </a:p>
          <a:p>
            <a:r>
              <a:rPr lang="fr-FR" sz="2400" b="1" dirty="0">
                <a:solidFill>
                  <a:srgbClr val="FFFF00"/>
                </a:solidFill>
              </a:rPr>
              <a:t>A la découverte des métiers</a:t>
            </a:r>
            <a:endParaRPr lang="ru-RU" sz="2400" b="1" dirty="0">
              <a:solidFill>
                <a:srgbClr val="FFFF00"/>
              </a:solidFill>
            </a:endParaRPr>
          </a:p>
        </p:txBody>
      </p:sp>
      <p:sp>
        <p:nvSpPr>
          <p:cNvPr id="2" name="Заголовок 1"/>
          <p:cNvSpPr>
            <a:spLocks noGrp="1"/>
          </p:cNvSpPr>
          <p:nvPr>
            <p:ph type="title"/>
          </p:nvPr>
        </p:nvSpPr>
        <p:spPr>
          <a:xfrm>
            <a:off x="5506463" y="4096512"/>
            <a:ext cx="6275806" cy="2509004"/>
          </a:xfrm>
        </p:spPr>
        <p:txBody>
          <a:bodyPr>
            <a:noAutofit/>
          </a:bodyPr>
          <a:lstStyle/>
          <a:p>
            <a:pPr algn="l"/>
            <a:r>
              <a:rPr lang="fr-FR" sz="3200" b="1" dirty="0">
                <a:solidFill>
                  <a:srgbClr val="FFFF00"/>
                </a:solidFill>
              </a:rPr>
              <a:t>Visites guidées de l'espace </a:t>
            </a:r>
            <a:r>
              <a:rPr lang="fr-FR" sz="3200" b="1" dirty="0" smtClean="0">
                <a:solidFill>
                  <a:srgbClr val="FFFF00"/>
                </a:solidFill>
              </a:rPr>
              <a:t>Airbus (</a:t>
            </a:r>
            <a:r>
              <a:rPr lang="fr-FR" sz="3200" b="1" dirty="0">
                <a:solidFill>
                  <a:srgbClr val="FFFF00"/>
                </a:solidFill>
              </a:rPr>
              <a:t>pilote, ingén</a:t>
            </a:r>
            <a:r>
              <a:rPr lang="en-US" sz="3200" b="1" dirty="0" err="1">
                <a:solidFill>
                  <a:srgbClr val="FFFF00"/>
                </a:solidFill>
              </a:rPr>
              <a:t>i</a:t>
            </a:r>
            <a:r>
              <a:rPr lang="fr-FR" sz="3200" b="1" dirty="0">
                <a:solidFill>
                  <a:srgbClr val="FFFF00"/>
                </a:solidFill>
              </a:rPr>
              <a:t>eur-constructeur…); de «La Dépêche du Midi»(journaliste,  rédacteur en </a:t>
            </a:r>
            <a:r>
              <a:rPr lang="fr-FR" sz="3200" b="1" dirty="0" smtClean="0">
                <a:solidFill>
                  <a:srgbClr val="FFFF00"/>
                </a:solidFill>
              </a:rPr>
              <a:t>chef...)</a:t>
            </a:r>
            <a:endParaRPr lang="ru-RU" sz="3200" b="1" dirty="0">
              <a:solidFill>
                <a:srgbClr val="FFFF00"/>
              </a:solidFill>
            </a:endParaRPr>
          </a:p>
        </p:txBody>
      </p:sp>
      <p:pic>
        <p:nvPicPr>
          <p:cNvPr id="57346" name="Picture 2" descr="ÐÐ°ÑÑÐ¸Ð½ÐºÐ¸ Ð¿Ð¾ Ð·Ð°Ð¿ÑÐ¾ÑÑ Â«La DÃ©pÃªche du MidiÂ» visite commentee"/>
          <p:cNvPicPr>
            <a:picLocks noChangeAspect="1" noChangeArrowheads="1"/>
          </p:cNvPicPr>
          <p:nvPr/>
        </p:nvPicPr>
        <p:blipFill>
          <a:blip r:embed="rId2" cstate="print"/>
          <a:srcRect/>
          <a:stretch>
            <a:fillRect/>
          </a:stretch>
        </p:blipFill>
        <p:spPr bwMode="auto">
          <a:xfrm>
            <a:off x="1265608" y="676512"/>
            <a:ext cx="3316224" cy="3576145"/>
          </a:xfrm>
          <a:prstGeom prst="rect">
            <a:avLst/>
          </a:prstGeom>
          <a:noFill/>
        </p:spPr>
      </p:pic>
      <p:pic>
        <p:nvPicPr>
          <p:cNvPr id="57348" name="Picture 4" descr="ÐÐ°ÑÑÐ¸Ð½ÐºÐ¸ Ð¿Ð¾ Ð·Ð°Ð¿ÑÐ¾ÑÑ Â«La DÃ©pÃªche du MidiÂ» visite commentee"/>
          <p:cNvPicPr>
            <a:picLocks noChangeAspect="1" noChangeArrowheads="1"/>
          </p:cNvPicPr>
          <p:nvPr/>
        </p:nvPicPr>
        <p:blipFill>
          <a:blip r:embed="rId3" cstate="print"/>
          <a:srcRect/>
          <a:stretch>
            <a:fillRect/>
          </a:stretch>
        </p:blipFill>
        <p:spPr bwMode="auto">
          <a:xfrm>
            <a:off x="560832" y="3820669"/>
            <a:ext cx="4945631" cy="2781299"/>
          </a:xfrm>
          <a:prstGeom prst="rect">
            <a:avLst/>
          </a:prstGeom>
          <a:noFill/>
        </p:spPr>
      </p:pic>
      <p:pic>
        <p:nvPicPr>
          <p:cNvPr id="57350" name="Picture 6" descr="ÐÐ¾ÑÐ¾Ð¶ÐµÐµ Ð¸Ð·Ð¾Ð±ÑÐ°Ð¶ÐµÐ½Ð¸Ðµ"/>
          <p:cNvPicPr>
            <a:picLocks noChangeAspect="1" noChangeArrowheads="1"/>
          </p:cNvPicPr>
          <p:nvPr/>
        </p:nvPicPr>
        <p:blipFill>
          <a:blip r:embed="rId4" cstate="print"/>
          <a:srcRect/>
          <a:stretch>
            <a:fillRect/>
          </a:stretch>
        </p:blipFill>
        <p:spPr bwMode="auto">
          <a:xfrm>
            <a:off x="5396535" y="0"/>
            <a:ext cx="6137097" cy="409651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9600" y="598516"/>
            <a:ext cx="10972800" cy="5497484"/>
          </a:xfrm>
        </p:spPr>
        <p:txBody>
          <a:bodyPr>
            <a:normAutofit lnSpcReduction="10000"/>
          </a:bodyPr>
          <a:lstStyle/>
          <a:p>
            <a:r>
              <a:rPr lang="fr-FR" sz="3200" b="1" dirty="0" smtClean="0">
                <a:solidFill>
                  <a:srgbClr val="FFFF00"/>
                </a:solidFill>
              </a:rPr>
              <a:t>Utilité</a:t>
            </a:r>
          </a:p>
          <a:p>
            <a:endParaRPr lang="ru-RU" dirty="0"/>
          </a:p>
          <a:p>
            <a:r>
              <a:rPr lang="fr-FR" sz="3200" dirty="0">
                <a:solidFill>
                  <a:srgbClr val="FFFF00"/>
                </a:solidFill>
              </a:rPr>
              <a:t>L’apprentissage par projet permet d’acquérir des connaissances par l’expérience, ce qui lui donne du sens. L’approche favorise le renforcement de l’autonomie des apprenants ainsi que de leurs habiletés de communication et de collaboration, d’autant plus que le projet est souvent un projet collectif. Au cours de la réalisation du projet, l’apprenant est amené à déterminer ce qu’il doit apprendre, à commettre des erreurs qui le feront progresser, à gérer les imprévus.    </a:t>
            </a:r>
            <a:endParaRPr lang="ru-RU" sz="3200" dirty="0">
              <a:solidFill>
                <a:srgbClr val="FFFF00"/>
              </a:solidFill>
            </a:endParaRPr>
          </a:p>
          <a:p>
            <a:endParaRPr lang="ru-RU" sz="3200" dirty="0">
              <a:solidFill>
                <a:srgbClr val="FFFF00"/>
              </a:solidFill>
            </a:endParaRPr>
          </a:p>
        </p:txBody>
      </p:sp>
      <p:sp>
        <p:nvSpPr>
          <p:cNvPr id="2" name="Заголовок 1"/>
          <p:cNvSpPr>
            <a:spLocks noGrp="1"/>
          </p:cNvSpPr>
          <p:nvPr>
            <p:ph type="title"/>
          </p:nvPr>
        </p:nvSpPr>
        <p:spPr>
          <a:xfrm>
            <a:off x="739832" y="152400"/>
            <a:ext cx="10842567" cy="30480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60170" y="2566690"/>
            <a:ext cx="5851383" cy="4388536"/>
          </a:xfrm>
        </p:spPr>
      </p:pic>
      <p:sp>
        <p:nvSpPr>
          <p:cNvPr id="2" name="Заголовок 1"/>
          <p:cNvSpPr>
            <a:spLocks noGrp="1"/>
          </p:cNvSpPr>
          <p:nvPr>
            <p:ph type="title"/>
          </p:nvPr>
        </p:nvSpPr>
        <p:spPr>
          <a:xfrm>
            <a:off x="372711" y="-150674"/>
            <a:ext cx="4431493" cy="2353456"/>
          </a:xfrm>
        </p:spPr>
        <p:txBody>
          <a:bodyPr>
            <a:noAutofit/>
          </a:bodyPr>
          <a:lstStyle/>
          <a:p>
            <a:pPr algn="l"/>
            <a:r>
              <a:rPr lang="fr-FR" sz="2400" b="1" dirty="0">
                <a:solidFill>
                  <a:srgbClr val="FFFF00"/>
                </a:solidFill>
              </a:rPr>
              <a:t> Découverte des métiers </a:t>
            </a:r>
            <a:r>
              <a:rPr lang="fr-FR" sz="2400" b="1" dirty="0" smtClean="0">
                <a:solidFill>
                  <a:srgbClr val="FFFF00"/>
                </a:solidFill>
              </a:rPr>
              <a:t>:</a:t>
            </a:r>
            <a:br>
              <a:rPr lang="fr-FR" sz="2400" b="1" dirty="0" smtClean="0">
                <a:solidFill>
                  <a:srgbClr val="FFFF00"/>
                </a:solidFill>
              </a:rPr>
            </a:br>
            <a:r>
              <a:rPr lang="fr-FR" sz="2400" b="1" dirty="0" smtClean="0">
                <a:solidFill>
                  <a:srgbClr val="FFFF00"/>
                </a:solidFill>
              </a:rPr>
              <a:t>Repas </a:t>
            </a:r>
            <a:r>
              <a:rPr lang="fr-FR" sz="2400" b="1" dirty="0">
                <a:solidFill>
                  <a:srgbClr val="FFFF00"/>
                </a:solidFill>
              </a:rPr>
              <a:t>au restaurant pédagogique d'application du lycée Charles Cros (serveur, cuisinier)</a:t>
            </a:r>
            <a:endParaRPr lang="ru-RU" sz="2400" b="1" dirty="0">
              <a:solidFill>
                <a:srgbClr val="FFFF00"/>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4840" y="-294867"/>
            <a:ext cx="5977563" cy="3971109"/>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840" y="3064427"/>
            <a:ext cx="7172439" cy="3971109"/>
          </a:xfrm>
          <a:prstGeom prst="rect">
            <a:avLst/>
          </a:prstGeom>
        </p:spPr>
      </p:pic>
      <p:pic>
        <p:nvPicPr>
          <p:cNvPr id="8" name="Picture 2" descr="C:\Users\Глеб\Desktop\Мария Елена\ФРАНС\Новая папка\Новая папка (2)\_DSC5456.JPG"/>
          <p:cNvPicPr>
            <a:picLocks noChangeAspect="1" noChangeArrowheads="1"/>
          </p:cNvPicPr>
          <p:nvPr/>
        </p:nvPicPr>
        <p:blipFill>
          <a:blip r:embed="rId5" cstate="print"/>
          <a:srcRect/>
          <a:stretch>
            <a:fillRect/>
          </a:stretch>
        </p:blipFill>
        <p:spPr bwMode="auto">
          <a:xfrm>
            <a:off x="4603153" y="-141589"/>
            <a:ext cx="7045628" cy="3970337"/>
          </a:xfrm>
          <a:prstGeom prst="rect">
            <a:avLst/>
          </a:prstGeom>
          <a:noFill/>
        </p:spPr>
      </p:pic>
    </p:spTree>
    <p:extLst>
      <p:ext uri="{BB962C8B-B14F-4D97-AF65-F5344CB8AC3E}">
        <p14:creationId xmlns:p14="http://schemas.microsoft.com/office/powerpoint/2010/main" val="1891352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82535" y="2521372"/>
            <a:ext cx="5976851" cy="3969327"/>
          </a:xfrm>
        </p:spPr>
      </p:pic>
      <p:sp>
        <p:nvSpPr>
          <p:cNvPr id="2" name="Заголовок 1"/>
          <p:cNvSpPr>
            <a:spLocks noGrp="1"/>
          </p:cNvSpPr>
          <p:nvPr>
            <p:ph type="title"/>
          </p:nvPr>
        </p:nvSpPr>
        <p:spPr>
          <a:xfrm>
            <a:off x="6384176" y="365125"/>
            <a:ext cx="4969624" cy="1325563"/>
          </a:xfrm>
        </p:spPr>
        <p:txBody>
          <a:bodyPr>
            <a:normAutofit/>
          </a:bodyPr>
          <a:lstStyle/>
          <a:p>
            <a:r>
              <a:rPr lang="en-US" dirty="0" err="1"/>
              <a:t>Concours</a:t>
            </a:r>
            <a:r>
              <a:rPr lang="en-US" dirty="0"/>
              <a:t> </a:t>
            </a:r>
            <a:r>
              <a:rPr lang="en-US" dirty="0" err="1"/>
              <a:t>culinaire</a:t>
            </a:r>
            <a:r>
              <a:rPr lang="en-US" dirty="0"/>
              <a:t> </a:t>
            </a: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067"/>
            <a:ext cx="6044740" cy="3971109"/>
          </a:xfrm>
          <a:prstGeom prst="rect">
            <a:avLst/>
          </a:prstGeom>
        </p:spPr>
      </p:pic>
      <p:sp>
        <p:nvSpPr>
          <p:cNvPr id="6" name="Прямоугольник 5"/>
          <p:cNvSpPr/>
          <p:nvPr/>
        </p:nvSpPr>
        <p:spPr>
          <a:xfrm>
            <a:off x="262205" y="4261706"/>
            <a:ext cx="5782535" cy="1991840"/>
          </a:xfrm>
          <a:prstGeom prst="rect">
            <a:avLst/>
          </a:prstGeom>
        </p:spPr>
        <p:txBody>
          <a:bodyPr wrap="square">
            <a:spAutoFit/>
          </a:bodyPr>
          <a:lstStyle/>
          <a:p>
            <a:r>
              <a:rPr lang="fr-FR" sz="2400" b="1" dirty="0"/>
              <a:t>Préparation </a:t>
            </a:r>
            <a:r>
              <a:rPr lang="ru-RU" sz="2400" b="1" dirty="0"/>
              <a:t> </a:t>
            </a:r>
            <a:r>
              <a:rPr lang="en-US" sz="2400" b="1" dirty="0"/>
              <a:t>d’un plat </a:t>
            </a:r>
            <a:r>
              <a:rPr lang="en-US" sz="2400" b="1" dirty="0" err="1"/>
              <a:t>traditionnel</a:t>
            </a:r>
            <a:r>
              <a:rPr lang="en-US" sz="2400" b="1" dirty="0"/>
              <a:t> </a:t>
            </a:r>
            <a:r>
              <a:rPr lang="fr-FR" sz="2400" b="1" dirty="0"/>
              <a:t>avec la famille </a:t>
            </a:r>
            <a:r>
              <a:rPr lang="en-US" sz="2400" b="1" dirty="0"/>
              <a:t>d</a:t>
            </a:r>
            <a:r>
              <a:rPr lang="fr-FR" sz="2400" b="1" dirty="0"/>
              <a:t>'accueil; présentаtion et dégustation du plat pendant le pot de départ; choix du meilleur plat par </a:t>
            </a:r>
            <a:r>
              <a:rPr lang="fr-FR" sz="2400" b="1" dirty="0" smtClean="0"/>
              <a:t>vote</a:t>
            </a:r>
            <a:r>
              <a:rPr lang="fr-FR" sz="2400" b="1" dirty="0"/>
              <a:t>.</a:t>
            </a:r>
            <a:endParaRPr lang="ru-RU" sz="2400" b="1" dirty="0"/>
          </a:p>
        </p:txBody>
      </p:sp>
    </p:spTree>
    <p:extLst>
      <p:ext uri="{BB962C8B-B14F-4D97-AF65-F5344CB8AC3E}">
        <p14:creationId xmlns:p14="http://schemas.microsoft.com/office/powerpoint/2010/main" val="2272609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Содержимое 10"/>
          <p:cNvSpPr>
            <a:spLocks noGrp="1"/>
          </p:cNvSpPr>
          <p:nvPr>
            <p:ph idx="1"/>
          </p:nvPr>
        </p:nvSpPr>
        <p:spPr/>
        <p:txBody>
          <a:bodyPr/>
          <a:lstStyle/>
          <a:p>
            <a:endParaRPr lang="ru-RU" dirty="0"/>
          </a:p>
        </p:txBody>
      </p:sp>
      <p:sp>
        <p:nvSpPr>
          <p:cNvPr id="2" name="Заголовок 1"/>
          <p:cNvSpPr>
            <a:spLocks noGrp="1"/>
          </p:cNvSpPr>
          <p:nvPr>
            <p:ph type="title"/>
          </p:nvPr>
        </p:nvSpPr>
        <p:spPr>
          <a:xfrm>
            <a:off x="6787461" y="484864"/>
            <a:ext cx="4956918" cy="2078272"/>
          </a:xfrm>
        </p:spPr>
        <p:txBody>
          <a:bodyPr>
            <a:noAutofit/>
          </a:bodyPr>
          <a:lstStyle/>
          <a:p>
            <a:pPr algn="ctr"/>
            <a:r>
              <a:rPr lang="fr-FR" sz="3600" b="1" dirty="0"/>
              <a:t>Decouverte du </a:t>
            </a:r>
            <a:r>
              <a:rPr lang="en-US" sz="3600" b="1" dirty="0" err="1"/>
              <a:t>système</a:t>
            </a:r>
            <a:r>
              <a:rPr lang="fr-FR" sz="3600" b="1" dirty="0"/>
              <a:t> administratif municipal de </a:t>
            </a:r>
            <a:r>
              <a:rPr lang="fr-FR" sz="3600" b="1" dirty="0" smtClean="0"/>
              <a:t>Carcassonne</a:t>
            </a:r>
            <a:endParaRPr lang="ru-RU" sz="3600" b="1"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7139" y="2886890"/>
            <a:ext cx="5977563" cy="3971109"/>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86891"/>
            <a:ext cx="6437376" cy="3971109"/>
          </a:xfrm>
          <a:prstGeom prst="rect">
            <a:avLst/>
          </a:prstGeom>
        </p:spPr>
      </p:pic>
      <p:pic>
        <p:nvPicPr>
          <p:cNvPr id="10" name="Рисунок 9" descr="C:\Users\1\Downloads\Прием в мэрии Каркассона..jpg"/>
          <p:cNvPicPr/>
          <p:nvPr/>
        </p:nvPicPr>
        <p:blipFill rotWithShape="1">
          <a:blip r:embed="rId4" cstate="print"/>
          <a:srcRect b="12881"/>
          <a:stretch/>
        </p:blipFill>
        <p:spPr bwMode="auto">
          <a:xfrm>
            <a:off x="0" y="124054"/>
            <a:ext cx="6822884" cy="3640975"/>
          </a:xfrm>
          <a:prstGeom prst="rect">
            <a:avLst/>
          </a:prstGeom>
          <a:noFill/>
          <a:ln w="9525">
            <a:noFill/>
            <a:miter lim="800000"/>
            <a:headEnd/>
            <a:tailEnd/>
          </a:ln>
        </p:spPr>
      </p:pic>
    </p:spTree>
    <p:extLst>
      <p:ext uri="{BB962C8B-B14F-4D97-AF65-F5344CB8AC3E}">
        <p14:creationId xmlns:p14="http://schemas.microsoft.com/office/powerpoint/2010/main" val="1497077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036064" y="4267199"/>
            <a:ext cx="2511552" cy="1524001"/>
          </a:xfrm>
        </p:spPr>
        <p:txBody>
          <a:bodyPr>
            <a:normAutofit/>
          </a:bodyPr>
          <a:lstStyle/>
          <a:p>
            <a:endParaRPr lang="ru-RU" sz="2800" dirty="0"/>
          </a:p>
        </p:txBody>
      </p:sp>
      <p:sp>
        <p:nvSpPr>
          <p:cNvPr id="2" name="Заголовок 1"/>
          <p:cNvSpPr>
            <a:spLocks noGrp="1"/>
          </p:cNvSpPr>
          <p:nvPr>
            <p:ph type="ctrTitle"/>
          </p:nvPr>
        </p:nvSpPr>
        <p:spPr>
          <a:xfrm>
            <a:off x="562707" y="463296"/>
            <a:ext cx="10972800" cy="1914144"/>
          </a:xfrm>
        </p:spPr>
        <p:txBody>
          <a:bodyPr>
            <a:normAutofit fontScale="90000"/>
          </a:bodyPr>
          <a:lstStyle/>
          <a:p>
            <a:r>
              <a:rPr lang="fr-FR" dirty="0"/>
              <a:t>Accueil à l'administration du quartier Smolninskoïé</a:t>
            </a:r>
            <a:r>
              <a:rPr lang="ru-RU" dirty="0"/>
              <a:t/>
            </a:r>
            <a:br>
              <a:rPr lang="ru-RU" dirty="0"/>
            </a:br>
            <a:endParaRPr lang="ru-RU" dirty="0"/>
          </a:p>
        </p:txBody>
      </p:sp>
      <p:pic>
        <p:nvPicPr>
          <p:cNvPr id="5" name="Объект 3"/>
          <p:cNvPicPr>
            <a:picLocks noChangeAspect="1"/>
          </p:cNvPicPr>
          <p:nvPr/>
        </p:nvPicPr>
        <p:blipFill rotWithShape="1">
          <a:blip r:embed="rId2" cstate="print">
            <a:extLst>
              <a:ext uri="{28A0092B-C50C-407E-A947-70E740481C1C}">
                <a14:useLocalDpi xmlns:a14="http://schemas.microsoft.com/office/drawing/2010/main" val="0"/>
              </a:ext>
            </a:extLst>
          </a:blip>
          <a:srcRect t="26063" b="17806"/>
          <a:stretch/>
        </p:blipFill>
        <p:spPr>
          <a:xfrm>
            <a:off x="969864" y="1778923"/>
            <a:ext cx="10310507" cy="4181302"/>
          </a:xfrm>
          <a:prstGeom prst="rect">
            <a:avLst/>
          </a:prstGeom>
        </p:spPr>
      </p:pic>
    </p:spTree>
    <p:extLst>
      <p:ext uri="{BB962C8B-B14F-4D97-AF65-F5344CB8AC3E}">
        <p14:creationId xmlns:p14="http://schemas.microsoft.com/office/powerpoint/2010/main" val="1740546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69697" y="414527"/>
            <a:ext cx="4523232" cy="6014587"/>
          </a:xfrm>
          <a:prstGeom prst="rect">
            <a:avLst/>
          </a:prstGeom>
        </p:spPr>
      </p:pic>
      <p:sp>
        <p:nvSpPr>
          <p:cNvPr id="2" name="Заголовок 1"/>
          <p:cNvSpPr>
            <a:spLocks noGrp="1"/>
          </p:cNvSpPr>
          <p:nvPr>
            <p:ph type="title"/>
          </p:nvPr>
        </p:nvSpPr>
        <p:spPr>
          <a:xfrm>
            <a:off x="526589" y="4530990"/>
            <a:ext cx="6691948" cy="1609344"/>
          </a:xfrm>
        </p:spPr>
        <p:txBody>
          <a:bodyPr>
            <a:normAutofit/>
          </a:bodyPr>
          <a:lstStyle/>
          <a:p>
            <a:r>
              <a:rPr lang="fr-FR" sz="3200" b="1" dirty="0"/>
              <a:t>Découverte de l'artisanat russe. Produit – peinture des murs/tables  dans la salle d'arts plastiques.</a:t>
            </a:r>
            <a:endParaRPr lang="ru-RU" sz="3200" b="1"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4600" y="414527"/>
            <a:ext cx="5275927" cy="395694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a:xfrm>
            <a:off x="609600" y="1600200"/>
            <a:ext cx="10972800" cy="3691128"/>
          </a:xfrm>
        </p:spPr>
        <p:txBody>
          <a:bodyPr/>
          <a:lstStyle/>
          <a:p>
            <a:pPr>
              <a:buNone/>
            </a:pPr>
            <a:endParaRPr lang="ru-RU" dirty="0"/>
          </a:p>
        </p:txBody>
      </p:sp>
      <p:sp>
        <p:nvSpPr>
          <p:cNvPr id="2" name="Заголовок 1"/>
          <p:cNvSpPr>
            <a:spLocks noGrp="1"/>
          </p:cNvSpPr>
          <p:nvPr>
            <p:ph type="title"/>
          </p:nvPr>
        </p:nvSpPr>
        <p:spPr>
          <a:xfrm>
            <a:off x="4328160" y="4995081"/>
            <a:ext cx="7231494" cy="1624083"/>
          </a:xfrm>
        </p:spPr>
        <p:txBody>
          <a:bodyPr>
            <a:normAutofit fontScale="90000"/>
          </a:bodyPr>
          <a:lstStyle/>
          <a:p>
            <a:r>
              <a:rPr lang="fr-FR" b="1" dirty="0"/>
              <a:t>Festival international des </a:t>
            </a:r>
            <a:r>
              <a:rPr lang="fr-FR" b="1" dirty="0" smtClean="0">
                <a:solidFill>
                  <a:schemeClr val="tx1"/>
                </a:solidFill>
              </a:rPr>
              <a:t>Carnets</a:t>
            </a:r>
            <a:r>
              <a:rPr lang="fr-FR" b="1" dirty="0" smtClean="0">
                <a:solidFill>
                  <a:srgbClr val="FF0000"/>
                </a:solidFill>
              </a:rPr>
              <a:t> </a:t>
            </a:r>
            <a:r>
              <a:rPr lang="fr-FR" b="1" dirty="0"/>
              <a:t>de voyage à Carcassonne (juin 2018)</a:t>
            </a:r>
            <a:endParaRPr lang="ru-RU"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407" y="182880"/>
            <a:ext cx="6245353" cy="468401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5047" y="1103656"/>
            <a:ext cx="5656793" cy="3929620"/>
          </a:xfrm>
          <a:prstGeom prst="rect">
            <a:avLst/>
          </a:prstGeom>
        </p:spPr>
      </p:pic>
    </p:spTree>
    <p:extLst>
      <p:ext uri="{BB962C8B-B14F-4D97-AF65-F5344CB8AC3E}">
        <p14:creationId xmlns:p14="http://schemas.microsoft.com/office/powerpoint/2010/main" val="4001626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idx="1"/>
          </p:nvPr>
        </p:nvSpPr>
        <p:spPr/>
        <p:txBody>
          <a:bodyPr/>
          <a:lstStyle/>
          <a:p>
            <a:endParaRPr lang="ru-RU"/>
          </a:p>
        </p:txBody>
      </p:sp>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28516" y="899375"/>
            <a:ext cx="6546096" cy="4909572"/>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22949" y="984819"/>
            <a:ext cx="6783159" cy="4813528"/>
          </a:xfrm>
          <a:prstGeom prst="rect">
            <a:avLst/>
          </a:prstGeom>
        </p:spPr>
      </p:pic>
      <p:pic>
        <p:nvPicPr>
          <p:cNvPr id="8" name="Объект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78867" y="816846"/>
            <a:ext cx="6783161" cy="5074631"/>
          </a:xfrm>
          <a:prstGeom prst="rect">
            <a:avLst/>
          </a:prstGeom>
        </p:spPr>
      </p:pic>
    </p:spTree>
    <p:extLst>
      <p:ext uri="{BB962C8B-B14F-4D97-AF65-F5344CB8AC3E}">
        <p14:creationId xmlns:p14="http://schemas.microsoft.com/office/powerpoint/2010/main" val="4163645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stretch>
            <a:fillRect/>
          </a:stretch>
        </p:blipFill>
        <p:spPr>
          <a:xfrm>
            <a:off x="0" y="100431"/>
            <a:ext cx="4658177" cy="6193458"/>
          </a:xfrm>
          <a:prstGeom prst="rect">
            <a:avLst/>
          </a:prstGeom>
        </p:spPr>
      </p:pic>
      <p:sp>
        <p:nvSpPr>
          <p:cNvPr id="2" name="Заголовок 1"/>
          <p:cNvSpPr>
            <a:spLocks noGrp="1"/>
          </p:cNvSpPr>
          <p:nvPr>
            <p:ph type="title"/>
          </p:nvPr>
        </p:nvSpPr>
        <p:spPr/>
        <p:txBody>
          <a:bodyPr/>
          <a:lstStyle/>
          <a:p>
            <a:endParaRPr lang="ru-RU"/>
          </a:p>
        </p:txBody>
      </p:sp>
      <p:pic>
        <p:nvPicPr>
          <p:cNvPr id="5"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177" y="391823"/>
            <a:ext cx="7533823" cy="5665435"/>
          </a:xfrm>
          <a:prstGeom prst="rect">
            <a:avLst/>
          </a:prstGeom>
        </p:spPr>
      </p:pic>
    </p:spTree>
    <p:extLst>
      <p:ext uri="{BB962C8B-B14F-4D97-AF65-F5344CB8AC3E}">
        <p14:creationId xmlns:p14="http://schemas.microsoft.com/office/powerpoint/2010/main" val="3747063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a:xfrm flipH="1" flipV="1">
            <a:off x="9218612" y="4991099"/>
            <a:ext cx="255588" cy="214884"/>
          </a:xfrm>
        </p:spPr>
        <p:txBody>
          <a:bodyPr>
            <a:normAutofit fontScale="40000" lnSpcReduction="20000"/>
          </a:bodyPr>
          <a:lstStyle/>
          <a:p>
            <a:endParaRPr lang="ru-RU" dirty="0"/>
          </a:p>
        </p:txBody>
      </p:sp>
      <p:sp>
        <p:nvSpPr>
          <p:cNvPr id="2" name="Заголовок 1"/>
          <p:cNvSpPr>
            <a:spLocks noGrp="1"/>
          </p:cNvSpPr>
          <p:nvPr>
            <p:ph type="title"/>
          </p:nvPr>
        </p:nvSpPr>
        <p:spPr>
          <a:xfrm>
            <a:off x="9474200" y="107431"/>
            <a:ext cx="2431196" cy="5340731"/>
          </a:xfrm>
        </p:spPr>
        <p:txBody>
          <a:bodyPr>
            <a:normAutofit/>
          </a:bodyPr>
          <a:lstStyle/>
          <a:p>
            <a:pPr lvl="1" algn="l" defTabSz="457200" rtl="0">
              <a:spcBef>
                <a:spcPct val="0"/>
              </a:spcBef>
            </a:pPr>
            <a:r>
              <a:rPr lang="en-US" sz="2800" dirty="0">
                <a:solidFill>
                  <a:schemeClr val="tx1"/>
                </a:solidFill>
                <a:latin typeface="+mj-lt"/>
              </a:rPr>
              <a:t>Concert </a:t>
            </a:r>
            <a:r>
              <a:rPr lang="en-US" sz="2800" dirty="0" err="1" smtClean="0">
                <a:solidFill>
                  <a:schemeClr val="tx1"/>
                </a:solidFill>
                <a:latin typeface="+mj-lt"/>
              </a:rPr>
              <a:t>franco-russe</a:t>
            </a:r>
            <a:r>
              <a:rPr lang="en-US" sz="2800" dirty="0" smtClean="0">
                <a:solidFill>
                  <a:schemeClr val="tx1"/>
                </a:solidFill>
                <a:latin typeface="+mj-lt"/>
              </a:rPr>
              <a:t> (</a:t>
            </a:r>
            <a:r>
              <a:rPr lang="en-US" sz="2800" dirty="0">
                <a:solidFill>
                  <a:schemeClr val="tx1"/>
                </a:solidFill>
                <a:latin typeface="+mj-lt"/>
              </a:rPr>
              <a:t>le salon musical et </a:t>
            </a:r>
            <a:r>
              <a:rPr lang="en-US" sz="2800" dirty="0" err="1" smtClean="0">
                <a:solidFill>
                  <a:schemeClr val="tx1"/>
                </a:solidFill>
                <a:latin typeface="+mj-lt"/>
              </a:rPr>
              <a:t>littéraire</a:t>
            </a:r>
            <a:r>
              <a:rPr lang="en-US" sz="2800" dirty="0" smtClean="0">
                <a:solidFill>
                  <a:schemeClr val="tx1"/>
                </a:solidFill>
                <a:latin typeface="+mj-lt"/>
              </a:rPr>
              <a:t>/le </a:t>
            </a:r>
            <a:r>
              <a:rPr lang="en-US" sz="2800" dirty="0">
                <a:solidFill>
                  <a:schemeClr val="tx1"/>
                </a:solidFill>
                <a:latin typeface="+mj-lt"/>
              </a:rPr>
              <a:t>spectacle)</a:t>
            </a:r>
            <a:r>
              <a:rPr lang="en-US" sz="2800" dirty="0">
                <a:solidFill>
                  <a:schemeClr val="tx1"/>
                </a:solidFill>
              </a:rPr>
              <a:t/>
            </a:r>
            <a:br>
              <a:rPr lang="en-US" sz="2800" dirty="0">
                <a:solidFill>
                  <a:schemeClr val="tx1"/>
                </a:solidFill>
              </a:rPr>
            </a:br>
            <a:r>
              <a:rPr lang="ru-RU" dirty="0"/>
              <a:t/>
            </a:r>
            <a:br>
              <a:rPr lang="ru-RU" dirty="0"/>
            </a:br>
            <a:r>
              <a:rPr lang="en-US" dirty="0"/>
              <a:t>  </a:t>
            </a:r>
            <a:endParaRPr lang="ru-RU"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4410"/>
            <a:ext cx="9374686" cy="6303590"/>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224"/>
            <a:ext cx="5159511" cy="3471261"/>
          </a:xfrm>
          <a:prstGeom prst="rect">
            <a:avLst/>
          </a:prstGeom>
        </p:spPr>
      </p:pic>
      <p:pic>
        <p:nvPicPr>
          <p:cNvPr id="11" name="Picture 2" descr="C:\Users\Глеб\Desktop\Мария Елена\ФРАНС\Новая папка\Новая папка (2)\_DSC4636.JPG"/>
          <p:cNvPicPr>
            <a:picLocks noChangeAspect="1" noChangeArrowheads="1"/>
          </p:cNvPicPr>
          <p:nvPr/>
        </p:nvPicPr>
        <p:blipFill>
          <a:blip r:embed="rId4" cstate="print"/>
          <a:srcRect/>
          <a:stretch>
            <a:fillRect/>
          </a:stretch>
        </p:blipFill>
        <p:spPr bwMode="auto">
          <a:xfrm>
            <a:off x="4666485" y="0"/>
            <a:ext cx="4708201" cy="3243804"/>
          </a:xfrm>
          <a:prstGeom prst="rect">
            <a:avLst/>
          </a:prstGeom>
          <a:noFill/>
        </p:spPr>
      </p:pic>
      <p:pic>
        <p:nvPicPr>
          <p:cNvPr id="12" name="Picture 2" descr="C:\Users\Глеб\Desktop\Мария Елена\ФРАНС\Новая папка\Новая папка (2)\_DSC4641.JPG"/>
          <p:cNvPicPr>
            <a:picLocks noChangeAspect="1" noChangeArrowheads="1"/>
          </p:cNvPicPr>
          <p:nvPr/>
        </p:nvPicPr>
        <p:blipFill>
          <a:blip r:embed="rId5" cstate="print"/>
          <a:srcRect/>
          <a:stretch>
            <a:fillRect/>
          </a:stretch>
        </p:blipFill>
        <p:spPr bwMode="auto">
          <a:xfrm>
            <a:off x="0" y="-731520"/>
            <a:ext cx="5976937" cy="3970337"/>
          </a:xfrm>
          <a:prstGeom prst="rect">
            <a:avLst/>
          </a:prstGeom>
          <a:noFill/>
        </p:spPr>
      </p:pic>
    </p:spTree>
    <p:extLst>
      <p:ext uri="{BB962C8B-B14F-4D97-AF65-F5344CB8AC3E}">
        <p14:creationId xmlns:p14="http://schemas.microsoft.com/office/powerpoint/2010/main" val="7132102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9600" y="581891"/>
            <a:ext cx="10972800" cy="5514109"/>
          </a:xfrm>
        </p:spPr>
        <p:txBody>
          <a:bodyPr>
            <a:normAutofit fontScale="92500" lnSpcReduction="10000"/>
          </a:bodyPr>
          <a:lstStyle/>
          <a:p>
            <a:r>
              <a:rPr lang="en-US" sz="4000" dirty="0"/>
              <a:t>Flash-mob</a:t>
            </a:r>
            <a:r>
              <a:rPr lang="en-US" sz="4000" dirty="0">
                <a:hlinkClick r:id="rId2"/>
              </a:rPr>
              <a:t> </a:t>
            </a:r>
            <a:r>
              <a:rPr lang="en-US" sz="4000" dirty="0">
                <a:hlinkClick r:id="rId2"/>
              </a:rPr>
              <a:t>https://</a:t>
            </a:r>
            <a:r>
              <a:rPr lang="en-US" sz="4000" dirty="0" smtClean="0">
                <a:hlinkClick r:id="rId2"/>
              </a:rPr>
              <a:t>www.youtube.com/watch?v=MgrDoEQZ0aU&amp;feature=youtu.be</a:t>
            </a:r>
            <a:endParaRPr lang="en-US" sz="4000" dirty="0"/>
          </a:p>
          <a:p>
            <a:r>
              <a:rPr lang="en-US" sz="4000" dirty="0" smtClean="0"/>
              <a:t>Films </a:t>
            </a:r>
            <a:r>
              <a:rPr lang="en-US" sz="4000" dirty="0"/>
              <a:t>s</a:t>
            </a:r>
            <a:r>
              <a:rPr lang="en-US" sz="4000" dirty="0" smtClean="0"/>
              <a:t>ur </a:t>
            </a:r>
            <a:r>
              <a:rPr lang="en-US" sz="4000" dirty="0" err="1" smtClean="0"/>
              <a:t>nos</a:t>
            </a:r>
            <a:r>
              <a:rPr lang="en-US" sz="4000" dirty="0" smtClean="0"/>
              <a:t> </a:t>
            </a:r>
            <a:r>
              <a:rPr lang="fr-FR" sz="4000" dirty="0" smtClean="0"/>
              <a:t>é</a:t>
            </a:r>
            <a:r>
              <a:rPr lang="en-US" sz="4000" dirty="0" smtClean="0"/>
              <a:t>changes </a:t>
            </a:r>
            <a:r>
              <a:rPr lang="en-US" sz="4000" dirty="0" smtClean="0">
                <a:hlinkClick r:id="rId3"/>
              </a:rPr>
              <a:t>https</a:t>
            </a:r>
            <a:r>
              <a:rPr lang="en-US" sz="4000" dirty="0">
                <a:hlinkClick r:id="rId3"/>
              </a:rPr>
              <a:t>://</a:t>
            </a:r>
            <a:r>
              <a:rPr lang="en-US" sz="4000" dirty="0" smtClean="0">
                <a:hlinkClick r:id="rId3"/>
              </a:rPr>
              <a:t>youtu.be/xOWk5wEVhzw</a:t>
            </a:r>
            <a:endParaRPr lang="ru-RU" sz="4000" dirty="0" smtClean="0"/>
          </a:p>
          <a:p>
            <a:r>
              <a:rPr lang="en-US" sz="4000" dirty="0">
                <a:hlinkClick r:id="rId4"/>
              </a:rPr>
              <a:t>https://www.youtube.com/watch?v=q8257OQfrvs</a:t>
            </a:r>
            <a:endParaRPr lang="en-US" sz="4000" dirty="0"/>
          </a:p>
          <a:p>
            <a:r>
              <a:rPr lang="en-US" sz="4000" dirty="0" smtClean="0"/>
              <a:t>St</a:t>
            </a:r>
            <a:r>
              <a:rPr lang="fr-FR" sz="4000" dirty="0"/>
              <a:t>é</a:t>
            </a:r>
            <a:r>
              <a:rPr lang="en-US" sz="4000" dirty="0" smtClean="0"/>
              <a:t>r</a:t>
            </a:r>
            <a:r>
              <a:rPr lang="fr-FR" sz="4000" dirty="0"/>
              <a:t>é</a:t>
            </a:r>
            <a:r>
              <a:rPr lang="en-US" sz="4000" dirty="0" err="1" smtClean="0"/>
              <a:t>otypes</a:t>
            </a:r>
            <a:r>
              <a:rPr lang="en-US" sz="4000" dirty="0" smtClean="0"/>
              <a:t> </a:t>
            </a:r>
            <a:r>
              <a:rPr lang="en-US" sz="4000" dirty="0"/>
              <a:t>sur les </a:t>
            </a:r>
            <a:r>
              <a:rPr lang="en-US" sz="4000" dirty="0" err="1"/>
              <a:t>Russes</a:t>
            </a:r>
            <a:r>
              <a:rPr lang="en-US" sz="4000" dirty="0"/>
              <a:t> et les </a:t>
            </a:r>
            <a:r>
              <a:rPr lang="en-US" sz="4000" dirty="0" err="1" smtClean="0"/>
              <a:t>Fran</a:t>
            </a:r>
            <a:r>
              <a:rPr lang="en-US" sz="4000" b="1" dirty="0" err="1" smtClean="0"/>
              <a:t>çais</a:t>
            </a:r>
            <a:endParaRPr lang="ru-RU" sz="4000" b="1" dirty="0" smtClean="0"/>
          </a:p>
          <a:p>
            <a:r>
              <a:rPr lang="en-US" dirty="0">
                <a:hlinkClick r:id="rId5"/>
              </a:rPr>
              <a:t>http://</a:t>
            </a:r>
            <a:r>
              <a:rPr lang="en-US" dirty="0" smtClean="0">
                <a:hlinkClick r:id="rId5"/>
              </a:rPr>
              <a:t>lyc-sabatier-carcassonne.fr/voyage-a-saint-petersbourg-avril-2016</a:t>
            </a:r>
            <a:endParaRPr lang="ru-RU" dirty="0" smtClean="0"/>
          </a:p>
          <a:p>
            <a:r>
              <a:rPr lang="en-US" dirty="0">
                <a:hlinkClick r:id="rId6"/>
              </a:rPr>
              <a:t>http://</a:t>
            </a:r>
            <a:r>
              <a:rPr lang="en-US" dirty="0" smtClean="0">
                <a:hlinkClick r:id="rId6"/>
              </a:rPr>
              <a:t>lyc-sabatier-carcassonne.fr/traditionnels-concerts-franco-russe-dans-le-cadre-de-notre-partenariat-avec-la-ville-de-saint-petersbourg</a:t>
            </a:r>
            <a:endParaRPr lang="ru-RU" dirty="0" smtClean="0"/>
          </a:p>
          <a:p>
            <a:r>
              <a:rPr lang="en-US" dirty="0">
                <a:hlinkClick r:id="rId7"/>
              </a:rPr>
              <a:t>http://lyc-sabatier-carcassonne.fr/echange-carcassonne-saint-petersbourg</a:t>
            </a:r>
            <a:endParaRPr lang="ru-RU" dirty="0"/>
          </a:p>
        </p:txBody>
      </p:sp>
      <p:sp>
        <p:nvSpPr>
          <p:cNvPr id="2" name="Заголовок 1"/>
          <p:cNvSpPr>
            <a:spLocks noGrp="1"/>
          </p:cNvSpPr>
          <p:nvPr>
            <p:ph type="title"/>
          </p:nvPr>
        </p:nvSpPr>
        <p:spPr>
          <a:xfrm>
            <a:off x="609600" y="914400"/>
            <a:ext cx="9178977" cy="457200"/>
          </a:xfrm>
        </p:spPr>
        <p:txBody>
          <a:bodyPr>
            <a:normAutofit fontScale="90000"/>
          </a:bodyPr>
          <a:lstStyle/>
          <a:p>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9600" y="1039091"/>
            <a:ext cx="10972800" cy="5056909"/>
          </a:xfrm>
        </p:spPr>
        <p:txBody>
          <a:bodyPr>
            <a:normAutofit/>
          </a:bodyPr>
          <a:lstStyle/>
          <a:p>
            <a:r>
              <a:rPr lang="en-US" sz="3600" b="1" u="sng" dirty="0" err="1" smtClean="0">
                <a:solidFill>
                  <a:srgbClr val="7030A0"/>
                </a:solidFill>
              </a:rPr>
              <a:t>Approches</a:t>
            </a:r>
            <a:r>
              <a:rPr lang="en-US" sz="3600" b="1" u="sng" dirty="0" smtClean="0">
                <a:solidFill>
                  <a:srgbClr val="7030A0"/>
                </a:solidFill>
              </a:rPr>
              <a:t> de la </a:t>
            </a:r>
            <a:r>
              <a:rPr lang="en-US" sz="3600" b="1" u="sng" dirty="0">
                <a:solidFill>
                  <a:srgbClr val="7030A0"/>
                </a:solidFill>
              </a:rPr>
              <a:t>classification des </a:t>
            </a:r>
            <a:r>
              <a:rPr lang="en-US" sz="3600" b="1" u="sng" dirty="0" err="1">
                <a:solidFill>
                  <a:srgbClr val="7030A0"/>
                </a:solidFill>
              </a:rPr>
              <a:t>projets</a:t>
            </a:r>
            <a:endParaRPr lang="ru-RU" sz="3600" b="1" u="sng" dirty="0">
              <a:solidFill>
                <a:srgbClr val="7030A0"/>
              </a:solidFill>
            </a:endParaRPr>
          </a:p>
          <a:p>
            <a:pPr lvl="0">
              <a:buNone/>
            </a:pPr>
            <a:r>
              <a:rPr lang="en-US" sz="3600" b="1" i="1" u="sng" dirty="0" err="1" smtClean="0"/>
              <a:t>Selon</a:t>
            </a:r>
            <a:r>
              <a:rPr lang="en-US" sz="3600" b="1" i="1" u="sng" dirty="0" smtClean="0"/>
              <a:t> </a:t>
            </a:r>
            <a:r>
              <a:rPr lang="en-US" sz="3600" b="1" i="1" u="sng" dirty="0" err="1"/>
              <a:t>l’activité</a:t>
            </a:r>
            <a:r>
              <a:rPr lang="en-US" sz="3600" b="1" i="1" u="sng" dirty="0"/>
              <a:t> </a:t>
            </a:r>
            <a:r>
              <a:rPr lang="en-US" sz="3600" b="1" i="1" u="sng" dirty="0" err="1"/>
              <a:t>dominante</a:t>
            </a:r>
            <a:r>
              <a:rPr lang="ru-RU" sz="3600" b="1" i="1" u="sng" dirty="0"/>
              <a:t>:</a:t>
            </a:r>
            <a:endParaRPr lang="ru-RU" sz="3600" b="1" u="sng" dirty="0"/>
          </a:p>
          <a:p>
            <a:pPr lvl="1"/>
            <a:r>
              <a:rPr lang="en-US" sz="3600" b="1" i="1" dirty="0" err="1" smtClean="0"/>
              <a:t>informatif</a:t>
            </a:r>
            <a:endParaRPr lang="ru-RU" sz="3600" dirty="0"/>
          </a:p>
          <a:p>
            <a:pPr lvl="1"/>
            <a:r>
              <a:rPr lang="en-US" sz="3600" b="1" i="1" dirty="0" smtClean="0"/>
              <a:t>de </a:t>
            </a:r>
            <a:r>
              <a:rPr lang="en-US" sz="3600" b="1" i="1" dirty="0" err="1"/>
              <a:t>recherche</a:t>
            </a:r>
            <a:endParaRPr lang="ru-RU" sz="3600" dirty="0"/>
          </a:p>
          <a:p>
            <a:pPr lvl="1"/>
            <a:r>
              <a:rPr lang="en-US" sz="3600" b="1" i="1" dirty="0" err="1" smtClean="0"/>
              <a:t>pratique</a:t>
            </a:r>
            <a:endParaRPr lang="ru-RU" sz="3600" dirty="0"/>
          </a:p>
          <a:p>
            <a:pPr lvl="1"/>
            <a:r>
              <a:rPr lang="en-US" sz="3600" b="1" i="1" dirty="0" smtClean="0"/>
              <a:t>de </a:t>
            </a:r>
            <a:r>
              <a:rPr lang="en-US" sz="3600" b="1" i="1" dirty="0" err="1"/>
              <a:t>rôles</a:t>
            </a:r>
            <a:endParaRPr lang="ru-RU" sz="3600" dirty="0"/>
          </a:p>
          <a:p>
            <a:pPr lvl="1"/>
            <a:r>
              <a:rPr lang="en-US" sz="3600" b="1" i="1" dirty="0" err="1" smtClean="0"/>
              <a:t>cr</a:t>
            </a:r>
            <a:r>
              <a:rPr lang="en-US" sz="3600" b="1" dirty="0" err="1" smtClean="0"/>
              <a:t>é</a:t>
            </a:r>
            <a:r>
              <a:rPr lang="en-US" sz="3600" b="1" i="1" dirty="0" err="1" smtClean="0"/>
              <a:t>atif</a:t>
            </a:r>
            <a:endParaRPr lang="ru-RU" sz="3600" dirty="0"/>
          </a:p>
        </p:txBody>
      </p:sp>
      <p:sp>
        <p:nvSpPr>
          <p:cNvPr id="2" name="Заголовок 1"/>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843" y="1"/>
            <a:ext cx="11688921" cy="1690688"/>
          </a:xfrm>
        </p:spPr>
        <p:txBody>
          <a:bodyPr>
            <a:normAutofit/>
          </a:bodyPr>
          <a:lstStyle/>
          <a:p>
            <a:r>
              <a:rPr lang="en-US" b="1" dirty="0" err="1" smtClean="0">
                <a:latin typeface="Algerian" panose="04020705040A02060702" pitchFamily="82" charset="0"/>
              </a:rPr>
              <a:t>L’impact</a:t>
            </a:r>
            <a:r>
              <a:rPr lang="en-US" b="1" dirty="0" smtClean="0">
                <a:latin typeface="Algerian" panose="04020705040A02060702" pitchFamily="82" charset="0"/>
              </a:rPr>
              <a:t> des </a:t>
            </a:r>
            <a:r>
              <a:rPr lang="en-US" b="1" dirty="0" err="1" smtClean="0">
                <a:latin typeface="Algerian" panose="04020705040A02060702" pitchFamily="82" charset="0"/>
              </a:rPr>
              <a:t>projets</a:t>
            </a:r>
            <a:r>
              <a:rPr lang="en-US" b="1" dirty="0" smtClean="0">
                <a:latin typeface="Algerian" panose="04020705040A02060702" pitchFamily="82" charset="0"/>
              </a:rPr>
              <a:t>: </a:t>
            </a:r>
            <a:r>
              <a:rPr lang="en-US" b="1" dirty="0" err="1" smtClean="0">
                <a:latin typeface="Algerian" panose="04020705040A02060702" pitchFamily="82" charset="0"/>
              </a:rPr>
              <a:t>leur</a:t>
            </a:r>
            <a:r>
              <a:rPr lang="en-US" b="1" dirty="0" smtClean="0">
                <a:latin typeface="Algerian" panose="04020705040A02060702" pitchFamily="82" charset="0"/>
              </a:rPr>
              <a:t> </a:t>
            </a:r>
            <a:r>
              <a:rPr lang="en-US" b="1" dirty="0" err="1" smtClean="0">
                <a:latin typeface="Algerian" panose="04020705040A02060702" pitchFamily="82" charset="0"/>
              </a:rPr>
              <a:t>m</a:t>
            </a:r>
            <a:r>
              <a:rPr lang="en-US" b="1" dirty="0" err="1" smtClean="0">
                <a:effectLst/>
                <a:latin typeface="Algerian" panose="04020705040A02060702" pitchFamily="82" charset="0"/>
              </a:rPr>
              <a:t>é</a:t>
            </a:r>
            <a:r>
              <a:rPr lang="en-US" b="1" dirty="0" err="1" smtClean="0">
                <a:latin typeface="Algerian" panose="04020705040A02060702" pitchFamily="82" charset="0"/>
              </a:rPr>
              <a:t>diatisation</a:t>
            </a:r>
            <a:r>
              <a:rPr lang="en-US" b="1" dirty="0" smtClean="0">
                <a:latin typeface="Algerian" panose="04020705040A02060702" pitchFamily="82" charset="0"/>
              </a:rPr>
              <a:t> </a:t>
            </a:r>
            <a:r>
              <a:rPr lang="en-US" b="1" dirty="0" err="1" smtClean="0">
                <a:latin typeface="Algerian" panose="04020705040A02060702" pitchFamily="82" charset="0"/>
              </a:rPr>
              <a:t>dans</a:t>
            </a:r>
            <a:r>
              <a:rPr lang="en-US" b="1" dirty="0" smtClean="0">
                <a:latin typeface="Algerian" panose="04020705040A02060702" pitchFamily="82" charset="0"/>
              </a:rPr>
              <a:t> la </a:t>
            </a:r>
            <a:r>
              <a:rPr lang="en-US" b="1" dirty="0" err="1" smtClean="0">
                <a:latin typeface="Algerian" panose="04020705040A02060702" pitchFamily="82" charset="0"/>
              </a:rPr>
              <a:t>presse</a:t>
            </a:r>
            <a:r>
              <a:rPr lang="en-US" b="1" dirty="0" smtClean="0">
                <a:latin typeface="Algerian" panose="04020705040A02060702" pitchFamily="82" charset="0"/>
              </a:rPr>
              <a:t>  </a:t>
            </a:r>
            <a:r>
              <a:rPr lang="en-US" b="1" dirty="0" err="1" smtClean="0">
                <a:latin typeface="Algerian" panose="04020705040A02060702" pitchFamily="82" charset="0"/>
              </a:rPr>
              <a:t>r</a:t>
            </a:r>
            <a:r>
              <a:rPr lang="en-US" b="1" dirty="0" err="1" smtClean="0">
                <a:effectLst/>
                <a:latin typeface="Algerian" panose="04020705040A02060702" pitchFamily="82" charset="0"/>
              </a:rPr>
              <a:t>égionale</a:t>
            </a:r>
            <a:r>
              <a:rPr lang="en-US" b="1" dirty="0" smtClean="0">
                <a:effectLst/>
              </a:rPr>
              <a:t> </a:t>
            </a:r>
            <a:endParaRPr lang="ru-RU" dirty="0"/>
          </a:p>
        </p:txBody>
      </p:sp>
      <p:pic>
        <p:nvPicPr>
          <p:cNvPr id="3" name="Рисунок 2"/>
          <p:cNvPicPr>
            <a:picLocks noChangeAspect="1"/>
          </p:cNvPicPr>
          <p:nvPr/>
        </p:nvPicPr>
        <p:blipFill rotWithShape="1">
          <a:blip r:embed="rId2" cstate="print"/>
          <a:srcRect l="22808" t="6519" r="26685" b="7315"/>
          <a:stretch/>
        </p:blipFill>
        <p:spPr>
          <a:xfrm>
            <a:off x="239842" y="1716374"/>
            <a:ext cx="4302175" cy="4841822"/>
          </a:xfrm>
          <a:prstGeom prst="rect">
            <a:avLst/>
          </a:prstGeom>
        </p:spPr>
      </p:pic>
      <p:pic>
        <p:nvPicPr>
          <p:cNvPr id="8" name="Рисунок 7"/>
          <p:cNvPicPr>
            <a:picLocks noChangeAspect="1"/>
          </p:cNvPicPr>
          <p:nvPr/>
        </p:nvPicPr>
        <p:blipFill rotWithShape="1">
          <a:blip r:embed="rId3" cstate="print"/>
          <a:srcRect l="28142" t="6322" r="31612" b="3187"/>
          <a:stretch/>
        </p:blipFill>
        <p:spPr>
          <a:xfrm>
            <a:off x="4676931" y="1716374"/>
            <a:ext cx="3612629" cy="4841822"/>
          </a:xfrm>
          <a:prstGeom prst="rect">
            <a:avLst/>
          </a:prstGeom>
        </p:spPr>
      </p:pic>
      <p:pic>
        <p:nvPicPr>
          <p:cNvPr id="10" name="Рисунок 9"/>
          <p:cNvPicPr>
            <a:picLocks noChangeAspect="1"/>
          </p:cNvPicPr>
          <p:nvPr/>
        </p:nvPicPr>
        <p:blipFill rotWithShape="1">
          <a:blip r:embed="rId4" cstate="print"/>
          <a:srcRect l="33634" t="6612" r="35956" b="3479"/>
          <a:stretch/>
        </p:blipFill>
        <p:spPr>
          <a:xfrm>
            <a:off x="8424473" y="1011836"/>
            <a:ext cx="3504292" cy="5846164"/>
          </a:xfrm>
          <a:prstGeom prst="rect">
            <a:avLst/>
          </a:prstGeom>
        </p:spPr>
      </p:pic>
    </p:spTree>
    <p:extLst>
      <p:ext uri="{BB962C8B-B14F-4D97-AF65-F5344CB8AC3E}">
        <p14:creationId xmlns:p14="http://schemas.microsoft.com/office/powerpoint/2010/main" val="27226992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9600" y="743785"/>
            <a:ext cx="10972800" cy="5964586"/>
          </a:xfrm>
        </p:spPr>
        <p:txBody>
          <a:bodyPr>
            <a:normAutofit/>
          </a:bodyPr>
          <a:lstStyle/>
          <a:p>
            <a:pPr>
              <a:buNone/>
            </a:pPr>
            <a:r>
              <a:rPr lang="en-US" dirty="0"/>
              <a:t> </a:t>
            </a:r>
          </a:p>
          <a:p>
            <a:r>
              <a:rPr lang="en-US" dirty="0" err="1"/>
              <a:t>Th</a:t>
            </a:r>
            <a:r>
              <a:rPr lang="en-US" b="1" dirty="0" err="1"/>
              <a:t>ème</a:t>
            </a:r>
            <a:r>
              <a:rPr lang="en-US" b="1" dirty="0"/>
              <a:t> (sport, </a:t>
            </a:r>
            <a:r>
              <a:rPr lang="en-US" b="1" dirty="0" err="1"/>
              <a:t>cinéma</a:t>
            </a:r>
            <a:r>
              <a:rPr lang="en-US" b="1" dirty="0"/>
              <a:t>, architecture, relations parents-</a:t>
            </a:r>
            <a:r>
              <a:rPr lang="en-US" b="1" dirty="0" err="1"/>
              <a:t>enfants</a:t>
            </a:r>
            <a:r>
              <a:rPr lang="en-US" b="1" dirty="0"/>
              <a:t>,  </a:t>
            </a:r>
            <a:r>
              <a:rPr lang="en-US" b="1" dirty="0" err="1"/>
              <a:t>réseaux</a:t>
            </a:r>
            <a:r>
              <a:rPr lang="en-US" b="1" dirty="0"/>
              <a:t> </a:t>
            </a:r>
            <a:r>
              <a:rPr lang="en-US" b="1" dirty="0" err="1"/>
              <a:t>sociaux</a:t>
            </a:r>
            <a:r>
              <a:rPr lang="en-US" b="1" dirty="0"/>
              <a:t>…)</a:t>
            </a:r>
          </a:p>
          <a:p>
            <a:r>
              <a:rPr lang="en-US" b="1" dirty="0" smtClean="0"/>
              <a:t>Type, </a:t>
            </a:r>
            <a:r>
              <a:rPr lang="en-US" b="1" dirty="0" err="1"/>
              <a:t>forme</a:t>
            </a:r>
            <a:r>
              <a:rPr lang="en-US" b="1" dirty="0"/>
              <a:t>, </a:t>
            </a:r>
            <a:r>
              <a:rPr lang="en-US" b="1" dirty="0" err="1"/>
              <a:t>durée</a:t>
            </a:r>
            <a:r>
              <a:rPr lang="en-US" b="1" dirty="0"/>
              <a:t> </a:t>
            </a:r>
          </a:p>
          <a:p>
            <a:r>
              <a:rPr lang="en-US" b="1" dirty="0" err="1" smtClean="0"/>
              <a:t>Monodisciplinaire</a:t>
            </a:r>
            <a:r>
              <a:rPr lang="en-US" b="1" dirty="0" smtClean="0"/>
              <a:t> - </a:t>
            </a:r>
            <a:r>
              <a:rPr lang="en-US" b="1" dirty="0" err="1" smtClean="0"/>
              <a:t>interdisciplinaire</a:t>
            </a:r>
            <a:endParaRPr lang="en-US" b="1" dirty="0"/>
          </a:p>
          <a:p>
            <a:r>
              <a:rPr lang="en-US" b="1" dirty="0"/>
              <a:t>Age des participants</a:t>
            </a:r>
          </a:p>
          <a:p>
            <a:r>
              <a:rPr lang="en-US" b="1" dirty="0"/>
              <a:t>Buts </a:t>
            </a:r>
            <a:r>
              <a:rPr lang="ru-RU" b="1" dirty="0"/>
              <a:t>(</a:t>
            </a:r>
            <a:r>
              <a:rPr lang="en-US" b="1" dirty="0" err="1"/>
              <a:t>pédagogiques</a:t>
            </a:r>
            <a:r>
              <a:rPr lang="en-US" b="1" dirty="0"/>
              <a:t>,</a:t>
            </a:r>
            <a:r>
              <a:rPr lang="ru-RU" b="1" dirty="0"/>
              <a:t> </a:t>
            </a:r>
            <a:r>
              <a:rPr lang="en-US" b="1" dirty="0" err="1"/>
              <a:t>éducatifs</a:t>
            </a:r>
            <a:r>
              <a:rPr lang="en-US" b="1" dirty="0"/>
              <a:t>, </a:t>
            </a:r>
            <a:r>
              <a:rPr lang="en-US" b="1" dirty="0" err="1"/>
              <a:t>linguistiques</a:t>
            </a:r>
            <a:r>
              <a:rPr lang="en-US" b="1" dirty="0"/>
              <a:t>, </a:t>
            </a:r>
            <a:r>
              <a:rPr lang="en-US" b="1" dirty="0" err="1"/>
              <a:t>socioculturels</a:t>
            </a:r>
            <a:r>
              <a:rPr lang="en-US" b="1" dirty="0"/>
              <a:t> etc.)</a:t>
            </a:r>
          </a:p>
          <a:p>
            <a:r>
              <a:rPr lang="en-US" b="1" dirty="0" err="1"/>
              <a:t>Tâches</a:t>
            </a:r>
            <a:r>
              <a:rPr lang="en-US" b="1" dirty="0"/>
              <a:t> et </a:t>
            </a:r>
            <a:r>
              <a:rPr lang="en-US" b="1" dirty="0" err="1"/>
              <a:t>étapes</a:t>
            </a:r>
            <a:r>
              <a:rPr lang="en-US" b="1" dirty="0"/>
              <a:t> de </a:t>
            </a:r>
            <a:r>
              <a:rPr lang="en-US" b="1" dirty="0" err="1"/>
              <a:t>réalisation</a:t>
            </a:r>
            <a:endParaRPr lang="en-US" b="1" dirty="0"/>
          </a:p>
          <a:p>
            <a:r>
              <a:rPr lang="en-US" b="1" dirty="0" err="1"/>
              <a:t>Fonctions</a:t>
            </a:r>
            <a:r>
              <a:rPr lang="en-US" b="1" dirty="0"/>
              <a:t> de </a:t>
            </a:r>
            <a:r>
              <a:rPr lang="en-US" b="1" dirty="0" err="1"/>
              <a:t>chaque</a:t>
            </a:r>
            <a:r>
              <a:rPr lang="en-US" b="1" dirty="0"/>
              <a:t> </a:t>
            </a:r>
            <a:r>
              <a:rPr lang="en-US" b="1" dirty="0" err="1"/>
              <a:t>membre</a:t>
            </a:r>
            <a:r>
              <a:rPr lang="en-US" b="1" dirty="0"/>
              <a:t> d’ </a:t>
            </a:r>
            <a:r>
              <a:rPr lang="en-US" b="1" dirty="0" err="1"/>
              <a:t>équipe</a:t>
            </a:r>
            <a:endParaRPr lang="en-US" b="1" dirty="0"/>
          </a:p>
          <a:p>
            <a:r>
              <a:rPr lang="en-US" b="1" dirty="0" err="1"/>
              <a:t>Produit</a:t>
            </a:r>
            <a:r>
              <a:rPr lang="en-US" b="1" dirty="0"/>
              <a:t> final et </a:t>
            </a:r>
            <a:r>
              <a:rPr lang="en-US" b="1" dirty="0" err="1"/>
              <a:t>forme</a:t>
            </a:r>
            <a:r>
              <a:rPr lang="en-US" b="1" dirty="0"/>
              <a:t> de </a:t>
            </a:r>
            <a:r>
              <a:rPr lang="en-US" b="1" dirty="0" err="1"/>
              <a:t>présentation</a:t>
            </a:r>
            <a:endParaRPr lang="en-US" b="1" dirty="0"/>
          </a:p>
          <a:p>
            <a:r>
              <a:rPr lang="en-US" b="1" dirty="0" err="1"/>
              <a:t>Critères</a:t>
            </a:r>
            <a:r>
              <a:rPr lang="en-US" b="1" dirty="0"/>
              <a:t>  </a:t>
            </a:r>
            <a:r>
              <a:rPr lang="en-US" b="1" dirty="0" smtClean="0"/>
              <a:t>d’</a:t>
            </a:r>
            <a:r>
              <a:rPr lang="fr-FR" b="1" dirty="0"/>
              <a:t> </a:t>
            </a:r>
            <a:r>
              <a:rPr lang="fr-FR" b="1" dirty="0" smtClean="0"/>
              <a:t>évaluation</a:t>
            </a:r>
            <a:endParaRPr lang="en-US" b="1" dirty="0" smtClean="0"/>
          </a:p>
          <a:p>
            <a:r>
              <a:rPr lang="en-US" b="1" dirty="0" smtClean="0"/>
              <a:t>Impact/m</a:t>
            </a:r>
            <a:r>
              <a:rPr lang="fr-FR" b="1" dirty="0" smtClean="0"/>
              <a:t>édiatisation</a:t>
            </a:r>
            <a:endParaRPr lang="en-US" b="1" dirty="0" smtClean="0"/>
          </a:p>
          <a:p>
            <a:endParaRPr lang="en-US" b="1" dirty="0"/>
          </a:p>
          <a:p>
            <a:endParaRPr lang="ru-RU" dirty="0"/>
          </a:p>
        </p:txBody>
      </p:sp>
      <p:sp>
        <p:nvSpPr>
          <p:cNvPr id="2" name="Заголовок 1"/>
          <p:cNvSpPr>
            <a:spLocks noGrp="1"/>
          </p:cNvSpPr>
          <p:nvPr>
            <p:ph type="title"/>
          </p:nvPr>
        </p:nvSpPr>
        <p:spPr>
          <a:xfrm>
            <a:off x="609600" y="260465"/>
            <a:ext cx="10972800" cy="791980"/>
          </a:xfrm>
        </p:spPr>
        <p:txBody>
          <a:bodyPr>
            <a:normAutofit/>
          </a:bodyPr>
          <a:lstStyle/>
          <a:p>
            <a:r>
              <a:rPr lang="en-US" b="1" dirty="0" err="1"/>
              <a:t>Créer</a:t>
            </a:r>
            <a:r>
              <a:rPr lang="en-US" b="1" dirty="0"/>
              <a:t> un </a:t>
            </a:r>
            <a:r>
              <a:rPr lang="en-US" b="1" dirty="0" err="1" smtClean="0"/>
              <a:t>projet</a:t>
            </a:r>
            <a:endParaRPr lang="ru-RU"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8FA7A4D2-FF45-46C8-BC1D-F1B8E6D33218}"/>
              </a:ext>
            </a:extLst>
          </p:cNvPr>
          <p:cNvSpPr>
            <a:spLocks noGrp="1"/>
          </p:cNvSpPr>
          <p:nvPr>
            <p:ph idx="1"/>
          </p:nvPr>
        </p:nvSpPr>
        <p:spPr/>
        <p:txBody>
          <a:bodyPr>
            <a:normAutofit fontScale="92500" lnSpcReduction="20000"/>
          </a:bodyPr>
          <a:lstStyle/>
          <a:p>
            <a:r>
              <a:rPr lang="fr-FR" dirty="0"/>
              <a:t>Former 4 à 5 groupes de 4 à 5 personnes. Chaque groupe doit élaborer un projet qui pourrait être réalisé dans le cadre des échanges scolaires .</a:t>
            </a:r>
          </a:p>
          <a:p>
            <a:r>
              <a:rPr lang="fr-FR" dirty="0"/>
              <a:t>Les domaines :</a:t>
            </a:r>
          </a:p>
          <a:p>
            <a:r>
              <a:rPr lang="fr-FR" dirty="0"/>
              <a:t>-	Le sport</a:t>
            </a:r>
          </a:p>
          <a:p>
            <a:r>
              <a:rPr lang="fr-FR" dirty="0"/>
              <a:t>-	La découverte de la région à visiter (économie / le cadre géografiique : paysages, faune, flore.../la gastronomie...)</a:t>
            </a:r>
          </a:p>
          <a:p>
            <a:r>
              <a:rPr lang="fr-FR" dirty="0"/>
              <a:t>-	L’écologie</a:t>
            </a:r>
          </a:p>
          <a:p>
            <a:r>
              <a:rPr lang="fr-FR" dirty="0"/>
              <a:t>-	L’urbanisme, l’architecture, valoriser le patrimoine culturel (travaux d’aménagement de restauration...)</a:t>
            </a:r>
          </a:p>
          <a:p>
            <a:r>
              <a:rPr lang="fr-FR" dirty="0"/>
              <a:t>-	La vie des jeunes (les valeurs, la vie scolaire, les activités de loisir, le théâtre scolaire, les réseaux sociaux...)</a:t>
            </a:r>
          </a:p>
          <a:p>
            <a:r>
              <a:rPr lang="fr-FR" dirty="0"/>
              <a:t>-	Les médias</a:t>
            </a:r>
          </a:p>
          <a:p>
            <a:r>
              <a:rPr lang="fr-FR" dirty="0"/>
              <a:t>-	Les métiers/le monde de l’entreprise</a:t>
            </a:r>
          </a:p>
          <a:p>
            <a:endParaRPr lang="ru-RU" dirty="0"/>
          </a:p>
        </p:txBody>
      </p:sp>
      <p:sp>
        <p:nvSpPr>
          <p:cNvPr id="3" name="Заголовок 2">
            <a:extLst>
              <a:ext uri="{FF2B5EF4-FFF2-40B4-BE49-F238E27FC236}">
                <a16:creationId xmlns:a16="http://schemas.microsoft.com/office/drawing/2014/main" id="{131972F0-A47E-4B8A-9B80-26AB8B299085}"/>
              </a:ext>
            </a:extLst>
          </p:cNvPr>
          <p:cNvSpPr>
            <a:spLocks noGrp="1"/>
          </p:cNvSpPr>
          <p:nvPr>
            <p:ph type="title"/>
          </p:nvPr>
        </p:nvSpPr>
        <p:spPr/>
        <p:txBody>
          <a:bodyPr>
            <a:normAutofit fontScale="90000"/>
          </a:bodyPr>
          <a:lstStyle/>
          <a:p>
            <a:pPr algn="ctr"/>
            <a:r>
              <a:rPr lang="fr-FR" dirty="0"/>
              <a:t>« Mettre en place un projet dans le cadre des échanges scolaires »</a:t>
            </a:r>
            <a:endParaRPr lang="ru-RU" dirty="0"/>
          </a:p>
        </p:txBody>
      </p:sp>
    </p:spTree>
    <p:extLst>
      <p:ext uri="{BB962C8B-B14F-4D97-AF65-F5344CB8AC3E}">
        <p14:creationId xmlns:p14="http://schemas.microsoft.com/office/powerpoint/2010/main" val="921995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7F9BFDD5-8E68-40AC-B99F-C28A2155B992}"/>
              </a:ext>
            </a:extLst>
          </p:cNvPr>
          <p:cNvSpPr>
            <a:spLocks noGrp="1"/>
          </p:cNvSpPr>
          <p:nvPr>
            <p:ph idx="1"/>
          </p:nvPr>
        </p:nvSpPr>
        <p:spPr/>
        <p:txBody>
          <a:bodyPr>
            <a:normAutofit fontScale="77500" lnSpcReduction="20000"/>
          </a:bodyPr>
          <a:lstStyle/>
          <a:p>
            <a:r>
              <a:rPr lang="fr-FR" dirty="0"/>
              <a:t>1)	Etape préparatoire. </a:t>
            </a:r>
          </a:p>
          <a:p>
            <a:r>
              <a:rPr lang="fr-FR" dirty="0"/>
              <a:t>La prospection (le sondage). Sonder, repérer les intérêts des élèves et définir les domaines, les participants, les objectifs ( socioculturels, éducatifs (y compris linguistiques). Répartir les tâches, nommer les responsables, fixer les délais à respecter). Cette étape peut comprendre la recherche des infos, la collecte des renseignements utiles (horaires des musées, tarifs, modalités administratifs...), la communication par correspondance avec les partenaires.</a:t>
            </a:r>
          </a:p>
          <a:p>
            <a:r>
              <a:rPr lang="fr-FR" dirty="0"/>
              <a:t>2)	Etape active. L’événement. </a:t>
            </a:r>
          </a:p>
          <a:p>
            <a:r>
              <a:rPr lang="fr-FR" dirty="0"/>
              <a:t>-	Le cadre (le lieu)</a:t>
            </a:r>
          </a:p>
          <a:p>
            <a:r>
              <a:rPr lang="fr-FR" dirty="0"/>
              <a:t>-	Le réglement horaire</a:t>
            </a:r>
          </a:p>
          <a:p>
            <a:r>
              <a:rPr lang="fr-FR" dirty="0"/>
              <a:t>-	Les participants, les invités...</a:t>
            </a:r>
          </a:p>
          <a:p>
            <a:r>
              <a:rPr lang="fr-FR" dirty="0"/>
              <a:t>-	Le matériel/les moyens financiers</a:t>
            </a:r>
          </a:p>
          <a:p>
            <a:r>
              <a:rPr lang="fr-FR" dirty="0"/>
              <a:t>-	....</a:t>
            </a:r>
          </a:p>
          <a:p>
            <a:r>
              <a:rPr lang="fr-FR" dirty="0"/>
              <a:t>3)	L’impact (les effets attendus (espérés), la suite, le développement possible)</a:t>
            </a:r>
          </a:p>
          <a:p>
            <a:r>
              <a:rPr lang="fr-FR" dirty="0"/>
              <a:t>La médiatisation.</a:t>
            </a:r>
          </a:p>
          <a:p>
            <a:endParaRPr lang="ru-RU" dirty="0"/>
          </a:p>
        </p:txBody>
      </p:sp>
      <p:sp>
        <p:nvSpPr>
          <p:cNvPr id="3" name="Заголовок 2">
            <a:extLst>
              <a:ext uri="{FF2B5EF4-FFF2-40B4-BE49-F238E27FC236}">
                <a16:creationId xmlns:a16="http://schemas.microsoft.com/office/drawing/2014/main" id="{B172DB28-92D4-4CEE-8536-8CE3BAB6C905}"/>
              </a:ext>
            </a:extLst>
          </p:cNvPr>
          <p:cNvSpPr>
            <a:spLocks noGrp="1"/>
          </p:cNvSpPr>
          <p:nvPr>
            <p:ph type="title"/>
          </p:nvPr>
        </p:nvSpPr>
        <p:spPr/>
        <p:txBody>
          <a:bodyPr/>
          <a:lstStyle/>
          <a:p>
            <a:r>
              <a:rPr lang="en-US" dirty="0"/>
              <a:t>Les </a:t>
            </a:r>
            <a:r>
              <a:rPr lang="en-US" dirty="0" err="1"/>
              <a:t>étapes</a:t>
            </a:r>
            <a:r>
              <a:rPr lang="en-US" dirty="0"/>
              <a:t>:</a:t>
            </a:r>
            <a:endParaRPr lang="ru-RU" dirty="0"/>
          </a:p>
        </p:txBody>
      </p:sp>
    </p:spTree>
    <p:extLst>
      <p:ext uri="{BB962C8B-B14F-4D97-AF65-F5344CB8AC3E}">
        <p14:creationId xmlns:p14="http://schemas.microsoft.com/office/powerpoint/2010/main" val="232526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lvl="0">
              <a:buNone/>
            </a:pPr>
            <a:r>
              <a:rPr lang="en-US" sz="3600" b="1" i="1" u="sng" dirty="0" err="1" smtClean="0">
                <a:solidFill>
                  <a:srgbClr val="FFFF00"/>
                </a:solidFill>
              </a:rPr>
              <a:t>Selon</a:t>
            </a:r>
            <a:r>
              <a:rPr lang="en-US" sz="3600" b="1" i="1" u="sng" dirty="0" smtClean="0">
                <a:solidFill>
                  <a:srgbClr val="FFFF00"/>
                </a:solidFill>
              </a:rPr>
              <a:t> </a:t>
            </a:r>
            <a:r>
              <a:rPr lang="en-US" sz="3600" b="1" i="1" u="sng" dirty="0">
                <a:solidFill>
                  <a:srgbClr val="FFFF00"/>
                </a:solidFill>
              </a:rPr>
              <a:t>la </a:t>
            </a:r>
            <a:r>
              <a:rPr lang="en-US" sz="3600" b="1" i="1" u="sng" dirty="0" err="1" smtClean="0">
                <a:solidFill>
                  <a:srgbClr val="FFFF00"/>
                </a:solidFill>
              </a:rPr>
              <a:t>matière</a:t>
            </a:r>
            <a:r>
              <a:rPr lang="en-US" sz="3600" b="1" u="sng" dirty="0">
                <a:solidFill>
                  <a:srgbClr val="FFFF00"/>
                </a:solidFill>
              </a:rPr>
              <a:t>:</a:t>
            </a:r>
            <a:endParaRPr lang="ru-RU" sz="3600" b="1" u="sng" dirty="0">
              <a:solidFill>
                <a:srgbClr val="FFFF00"/>
              </a:solidFill>
            </a:endParaRPr>
          </a:p>
          <a:p>
            <a:pPr lvl="0"/>
            <a:r>
              <a:rPr lang="en-US" sz="3600" b="1" dirty="0" err="1" smtClean="0">
                <a:solidFill>
                  <a:srgbClr val="FFFF00"/>
                </a:solidFill>
              </a:rPr>
              <a:t>monodisciplinaires</a:t>
            </a:r>
            <a:endParaRPr lang="ru-RU" sz="3600" b="1" dirty="0">
              <a:solidFill>
                <a:srgbClr val="FFFF00"/>
              </a:solidFill>
            </a:endParaRPr>
          </a:p>
          <a:p>
            <a:pPr lvl="0"/>
            <a:r>
              <a:rPr lang="en-US" sz="3600" b="1" i="1" dirty="0" err="1" smtClean="0">
                <a:solidFill>
                  <a:srgbClr val="FFFF00"/>
                </a:solidFill>
              </a:rPr>
              <a:t>interdisciplinaires</a:t>
            </a:r>
            <a:endParaRPr lang="ru-RU" sz="3600" b="1" dirty="0">
              <a:solidFill>
                <a:srgbClr val="FFFF00"/>
              </a:solidFill>
            </a:endParaRPr>
          </a:p>
          <a:p>
            <a:pPr lvl="0">
              <a:buNone/>
            </a:pPr>
            <a:r>
              <a:rPr lang="en-US" sz="3600" b="1" i="1" u="sng" dirty="0" err="1" smtClean="0">
                <a:solidFill>
                  <a:srgbClr val="FFC000"/>
                </a:solidFill>
              </a:rPr>
              <a:t>Selon</a:t>
            </a:r>
            <a:r>
              <a:rPr lang="en-US" sz="3600" b="1" i="1" u="sng" dirty="0" smtClean="0">
                <a:solidFill>
                  <a:srgbClr val="FFC000"/>
                </a:solidFill>
              </a:rPr>
              <a:t> </a:t>
            </a:r>
            <a:r>
              <a:rPr lang="en-US" sz="3600" b="1" i="1" u="sng" dirty="0">
                <a:solidFill>
                  <a:srgbClr val="FFC000"/>
                </a:solidFill>
              </a:rPr>
              <a:t>le </a:t>
            </a:r>
            <a:r>
              <a:rPr lang="en-US" sz="3600" b="1" i="1" u="sng" dirty="0" err="1">
                <a:solidFill>
                  <a:srgbClr val="FFC000"/>
                </a:solidFill>
              </a:rPr>
              <a:t>nombre</a:t>
            </a:r>
            <a:r>
              <a:rPr lang="en-US" sz="3600" b="1" i="1" u="sng" dirty="0">
                <a:solidFill>
                  <a:srgbClr val="FFC000"/>
                </a:solidFill>
              </a:rPr>
              <a:t> de participants:</a:t>
            </a:r>
            <a:endParaRPr lang="ru-RU" sz="3600" b="1" u="sng" dirty="0">
              <a:solidFill>
                <a:srgbClr val="FFC000"/>
              </a:solidFill>
            </a:endParaRPr>
          </a:p>
          <a:p>
            <a:pPr lvl="0"/>
            <a:r>
              <a:rPr lang="en-US" sz="3600" b="1" i="1" dirty="0" err="1" smtClean="0">
                <a:solidFill>
                  <a:srgbClr val="FFC000"/>
                </a:solidFill>
              </a:rPr>
              <a:t>individuels</a:t>
            </a:r>
            <a:endParaRPr lang="ru-RU" sz="3600" dirty="0">
              <a:solidFill>
                <a:srgbClr val="FFC000"/>
              </a:solidFill>
            </a:endParaRPr>
          </a:p>
          <a:p>
            <a:pPr lvl="0"/>
            <a:r>
              <a:rPr lang="en-US" sz="3600" b="1" i="1" dirty="0" smtClean="0">
                <a:solidFill>
                  <a:srgbClr val="FFC000"/>
                </a:solidFill>
              </a:rPr>
              <a:t>en </a:t>
            </a:r>
            <a:r>
              <a:rPr lang="en-US" sz="3600" b="1" i="1" dirty="0" err="1">
                <a:solidFill>
                  <a:srgbClr val="FFC000"/>
                </a:solidFill>
              </a:rPr>
              <a:t>binome</a:t>
            </a:r>
            <a:endParaRPr lang="ru-RU" sz="3600" dirty="0">
              <a:solidFill>
                <a:srgbClr val="FFC000"/>
              </a:solidFill>
            </a:endParaRPr>
          </a:p>
          <a:p>
            <a:pPr lvl="0"/>
            <a:r>
              <a:rPr lang="en-US" sz="3600" b="1" i="1" dirty="0" err="1" smtClean="0">
                <a:solidFill>
                  <a:srgbClr val="FFC000"/>
                </a:solidFill>
              </a:rPr>
              <a:t>collectifs</a:t>
            </a:r>
            <a:endParaRPr lang="ru-RU" sz="3600" dirty="0">
              <a:solidFill>
                <a:srgbClr val="FFC000"/>
              </a:solidFill>
            </a:endParaRPr>
          </a:p>
          <a:p>
            <a:endParaRPr lang="ru-RU" dirty="0">
              <a:solidFill>
                <a:srgbClr val="FFC000"/>
              </a:solidFill>
            </a:endParaRPr>
          </a:p>
          <a:p>
            <a:endParaRPr lang="ru-RU" dirty="0"/>
          </a:p>
          <a:p>
            <a:endParaRPr lang="ru-RU" dirty="0"/>
          </a:p>
          <a:p>
            <a:endParaRPr lang="ru-RU" dirty="0"/>
          </a:p>
        </p:txBody>
      </p:sp>
      <p:sp>
        <p:nvSpPr>
          <p:cNvPr id="2" name="Заголовок 1"/>
          <p:cNvSpPr>
            <a:spLocks noGrp="1"/>
          </p:cNvSpPr>
          <p:nvPr>
            <p:ph type="title"/>
          </p:nvPr>
        </p:nvSpPr>
        <p:spPr/>
        <p:txBody>
          <a:bodyPr/>
          <a:lstStyle/>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9600" y="532015"/>
            <a:ext cx="10972800" cy="5563985"/>
          </a:xfrm>
        </p:spPr>
        <p:txBody>
          <a:bodyPr>
            <a:normAutofit/>
          </a:bodyPr>
          <a:lstStyle/>
          <a:p>
            <a:pPr lvl="0">
              <a:buNone/>
            </a:pPr>
            <a:r>
              <a:rPr lang="en-US" sz="3200" b="1" dirty="0" err="1">
                <a:solidFill>
                  <a:srgbClr val="FFFF00"/>
                </a:solidFill>
              </a:rPr>
              <a:t>Selon</a:t>
            </a:r>
            <a:r>
              <a:rPr lang="en-US" sz="3200" b="1" dirty="0">
                <a:solidFill>
                  <a:srgbClr val="FFFF00"/>
                </a:solidFill>
              </a:rPr>
              <a:t> le </a:t>
            </a:r>
            <a:r>
              <a:rPr lang="en-US" sz="3200" b="1" dirty="0" err="1">
                <a:solidFill>
                  <a:srgbClr val="FFFF00"/>
                </a:solidFill>
              </a:rPr>
              <a:t>caractère</a:t>
            </a:r>
            <a:r>
              <a:rPr lang="en-US" sz="3200" b="1" dirty="0">
                <a:solidFill>
                  <a:srgbClr val="FFFF00"/>
                </a:solidFill>
              </a:rPr>
              <a:t> des contacts</a:t>
            </a:r>
            <a:r>
              <a:rPr lang="en-US" sz="3200" dirty="0">
                <a:solidFill>
                  <a:srgbClr val="FFFF00"/>
                </a:solidFill>
              </a:rPr>
              <a:t>:</a:t>
            </a:r>
            <a:endParaRPr lang="ru-RU" sz="3200" dirty="0">
              <a:solidFill>
                <a:srgbClr val="FFFF00"/>
              </a:solidFill>
            </a:endParaRPr>
          </a:p>
          <a:p>
            <a:pPr lvl="0"/>
            <a:r>
              <a:rPr lang="en-US" sz="3200" b="1" i="1" dirty="0" err="1" smtClean="0">
                <a:solidFill>
                  <a:srgbClr val="FFFF00"/>
                </a:solidFill>
              </a:rPr>
              <a:t>projet</a:t>
            </a:r>
            <a:r>
              <a:rPr lang="en-US" sz="3200" b="1" i="1" dirty="0" smtClean="0">
                <a:solidFill>
                  <a:srgbClr val="FFFF00"/>
                </a:solidFill>
              </a:rPr>
              <a:t> </a:t>
            </a:r>
            <a:r>
              <a:rPr lang="en-US" sz="3200" b="1" i="1" dirty="0">
                <a:solidFill>
                  <a:srgbClr val="FFFF00"/>
                </a:solidFill>
              </a:rPr>
              <a:t>de </a:t>
            </a:r>
            <a:r>
              <a:rPr lang="en-US" sz="3200" b="1" i="1" dirty="0" err="1">
                <a:solidFill>
                  <a:srgbClr val="FFFF00"/>
                </a:solidFill>
              </a:rPr>
              <a:t>classe</a:t>
            </a:r>
            <a:r>
              <a:rPr lang="en-US" sz="3200" b="1" i="1" dirty="0">
                <a:solidFill>
                  <a:srgbClr val="FFFF00"/>
                </a:solidFill>
              </a:rPr>
              <a:t> </a:t>
            </a:r>
            <a:endParaRPr lang="ru-RU" sz="3200" dirty="0">
              <a:solidFill>
                <a:srgbClr val="FFFF00"/>
              </a:solidFill>
            </a:endParaRPr>
          </a:p>
          <a:p>
            <a:pPr lvl="0"/>
            <a:r>
              <a:rPr lang="en-US" sz="3200" b="1" i="1" dirty="0" smtClean="0">
                <a:solidFill>
                  <a:srgbClr val="FFFF00"/>
                </a:solidFill>
              </a:rPr>
              <a:t>d</a:t>
            </a:r>
            <a:r>
              <a:rPr lang="en-US" sz="3200" b="1" i="1" dirty="0">
                <a:solidFill>
                  <a:srgbClr val="FFFF00"/>
                </a:solidFill>
              </a:rPr>
              <a:t>’</a:t>
            </a:r>
            <a:r>
              <a:rPr lang="en-US" sz="3200" b="1" dirty="0">
                <a:solidFill>
                  <a:srgbClr val="FFFF00"/>
                </a:solidFill>
              </a:rPr>
              <a:t> </a:t>
            </a:r>
            <a:r>
              <a:rPr lang="en-US" sz="3200" b="1" dirty="0" err="1">
                <a:solidFill>
                  <a:srgbClr val="FFFF00"/>
                </a:solidFill>
              </a:rPr>
              <a:t>école</a:t>
            </a:r>
            <a:endParaRPr lang="ru-RU" sz="3200" dirty="0">
              <a:solidFill>
                <a:srgbClr val="FFFF00"/>
              </a:solidFill>
            </a:endParaRPr>
          </a:p>
          <a:p>
            <a:pPr lvl="0"/>
            <a:r>
              <a:rPr lang="en-US" sz="3200" b="1" i="1" dirty="0" err="1" smtClean="0">
                <a:solidFill>
                  <a:srgbClr val="FFFF00"/>
                </a:solidFill>
              </a:rPr>
              <a:t>régionaux</a:t>
            </a:r>
            <a:endParaRPr lang="ru-RU" sz="3200" i="1" dirty="0">
              <a:solidFill>
                <a:srgbClr val="FFFF00"/>
              </a:solidFill>
            </a:endParaRPr>
          </a:p>
          <a:p>
            <a:pPr lvl="0"/>
            <a:r>
              <a:rPr lang="en-US" sz="3200" b="1" i="1" dirty="0" err="1" smtClean="0">
                <a:solidFill>
                  <a:srgbClr val="FFFF00"/>
                </a:solidFill>
              </a:rPr>
              <a:t>internationaux</a:t>
            </a:r>
            <a:endParaRPr lang="ru-RU" sz="3200" dirty="0">
              <a:solidFill>
                <a:srgbClr val="FFFF00"/>
              </a:solidFill>
            </a:endParaRPr>
          </a:p>
          <a:p>
            <a:pPr lvl="0">
              <a:buNone/>
            </a:pPr>
            <a:r>
              <a:rPr lang="en-US" sz="3600" b="1" i="1" dirty="0" err="1" smtClean="0">
                <a:solidFill>
                  <a:srgbClr val="FFC000"/>
                </a:solidFill>
              </a:rPr>
              <a:t>Selon</a:t>
            </a:r>
            <a:r>
              <a:rPr lang="en-US" sz="3600" b="1" i="1" dirty="0" smtClean="0">
                <a:solidFill>
                  <a:srgbClr val="FFC000"/>
                </a:solidFill>
              </a:rPr>
              <a:t> </a:t>
            </a:r>
            <a:r>
              <a:rPr lang="en-US" sz="3600" b="1" i="1" dirty="0">
                <a:solidFill>
                  <a:srgbClr val="FFC000"/>
                </a:solidFill>
              </a:rPr>
              <a:t>la </a:t>
            </a:r>
            <a:r>
              <a:rPr lang="en-US" sz="3600" b="1" i="1" dirty="0" err="1">
                <a:solidFill>
                  <a:srgbClr val="FFC000"/>
                </a:solidFill>
              </a:rPr>
              <a:t>durée</a:t>
            </a:r>
            <a:r>
              <a:rPr lang="en-US" sz="3600" b="1" i="1" dirty="0">
                <a:solidFill>
                  <a:srgbClr val="FFC000"/>
                </a:solidFill>
              </a:rPr>
              <a:t>:</a:t>
            </a:r>
            <a:endParaRPr lang="ru-RU" sz="3600" b="1" i="1" dirty="0">
              <a:solidFill>
                <a:srgbClr val="FFC000"/>
              </a:solidFill>
            </a:endParaRPr>
          </a:p>
          <a:p>
            <a:pPr lvl="0"/>
            <a:r>
              <a:rPr lang="en-US" sz="3200" b="1" i="1" dirty="0" err="1">
                <a:solidFill>
                  <a:srgbClr val="FFC000"/>
                </a:solidFill>
              </a:rPr>
              <a:t>m</a:t>
            </a:r>
            <a:r>
              <a:rPr lang="en-US" sz="3200" b="1" i="1" dirty="0" err="1" smtClean="0">
                <a:solidFill>
                  <a:srgbClr val="FFC000"/>
                </a:solidFill>
              </a:rPr>
              <a:t>iniprojets</a:t>
            </a:r>
            <a:r>
              <a:rPr lang="en-US" sz="3200" b="1" i="1" dirty="0" smtClean="0">
                <a:solidFill>
                  <a:srgbClr val="FFC000"/>
                </a:solidFill>
              </a:rPr>
              <a:t>(1 </a:t>
            </a:r>
            <a:r>
              <a:rPr lang="en-US" sz="3200" b="1" i="1" dirty="0" err="1" smtClean="0">
                <a:solidFill>
                  <a:srgbClr val="FFC000"/>
                </a:solidFill>
              </a:rPr>
              <a:t>cours</a:t>
            </a:r>
            <a:r>
              <a:rPr lang="en-US" sz="3200" b="1" i="1" dirty="0" smtClean="0">
                <a:solidFill>
                  <a:srgbClr val="FFC000"/>
                </a:solidFill>
              </a:rPr>
              <a:t>)</a:t>
            </a:r>
            <a:endParaRPr lang="ru-RU" sz="3200" b="1" i="1" dirty="0">
              <a:solidFill>
                <a:srgbClr val="FFC000"/>
              </a:solidFill>
            </a:endParaRPr>
          </a:p>
          <a:p>
            <a:pPr lvl="0"/>
            <a:r>
              <a:rPr lang="en-US" sz="3200" b="1" i="1" dirty="0" smtClean="0">
                <a:solidFill>
                  <a:srgbClr val="FFC000"/>
                </a:solidFill>
              </a:rPr>
              <a:t>de </a:t>
            </a:r>
            <a:r>
              <a:rPr lang="en-US" sz="3200" b="1" i="1" dirty="0" err="1">
                <a:solidFill>
                  <a:srgbClr val="FFC000"/>
                </a:solidFill>
              </a:rPr>
              <a:t>courte</a:t>
            </a:r>
            <a:r>
              <a:rPr lang="en-US" sz="3200" b="1" i="1" dirty="0">
                <a:solidFill>
                  <a:srgbClr val="FFC000"/>
                </a:solidFill>
              </a:rPr>
              <a:t> </a:t>
            </a:r>
            <a:r>
              <a:rPr lang="en-US" sz="3200" b="1" i="1" dirty="0" err="1" smtClean="0">
                <a:solidFill>
                  <a:srgbClr val="FFC000"/>
                </a:solidFill>
              </a:rPr>
              <a:t>durée</a:t>
            </a:r>
            <a:r>
              <a:rPr lang="en-US" sz="3200" b="1" i="1" dirty="0" smtClean="0">
                <a:solidFill>
                  <a:srgbClr val="FFC000"/>
                </a:solidFill>
              </a:rPr>
              <a:t>(2-5 </a:t>
            </a:r>
            <a:r>
              <a:rPr lang="en-US" sz="3200" b="1" i="1" dirty="0" err="1" smtClean="0">
                <a:solidFill>
                  <a:srgbClr val="FFC000"/>
                </a:solidFill>
              </a:rPr>
              <a:t>cours</a:t>
            </a:r>
            <a:r>
              <a:rPr lang="en-US" sz="3200" b="1" i="1" dirty="0" smtClean="0">
                <a:solidFill>
                  <a:srgbClr val="FFC000"/>
                </a:solidFill>
              </a:rPr>
              <a:t>)</a:t>
            </a:r>
            <a:endParaRPr lang="ru-RU" sz="3200" b="1" i="1" dirty="0">
              <a:solidFill>
                <a:srgbClr val="FFC000"/>
              </a:solidFill>
            </a:endParaRPr>
          </a:p>
          <a:p>
            <a:pPr lvl="0"/>
            <a:r>
              <a:rPr lang="en-US" sz="3200" b="1" i="1" dirty="0" smtClean="0">
                <a:solidFill>
                  <a:srgbClr val="FFC000"/>
                </a:solidFill>
              </a:rPr>
              <a:t>de </a:t>
            </a:r>
            <a:r>
              <a:rPr lang="en-US" sz="3200" b="1" i="1" dirty="0">
                <a:solidFill>
                  <a:srgbClr val="FFC000"/>
                </a:solidFill>
              </a:rPr>
              <a:t>longue </a:t>
            </a:r>
            <a:r>
              <a:rPr lang="en-US" sz="3200" b="1" i="1" dirty="0" err="1" smtClean="0">
                <a:solidFill>
                  <a:srgbClr val="FFC000"/>
                </a:solidFill>
              </a:rPr>
              <a:t>durée</a:t>
            </a:r>
            <a:r>
              <a:rPr lang="en-US" sz="3200" b="1" i="1" dirty="0" smtClean="0">
                <a:solidFill>
                  <a:srgbClr val="FFC000"/>
                </a:solidFill>
              </a:rPr>
              <a:t>(2-3 </a:t>
            </a:r>
            <a:r>
              <a:rPr lang="en-US" sz="3200" b="1" i="1" dirty="0" err="1" smtClean="0">
                <a:solidFill>
                  <a:srgbClr val="FFC000"/>
                </a:solidFill>
              </a:rPr>
              <a:t>mois</a:t>
            </a:r>
            <a:r>
              <a:rPr lang="en-US" sz="3200" b="1" i="1" dirty="0" smtClean="0">
                <a:solidFill>
                  <a:srgbClr val="FFC000"/>
                </a:solidFill>
              </a:rPr>
              <a:t>/1 </a:t>
            </a:r>
            <a:r>
              <a:rPr lang="en-US" sz="3200" b="1" i="1" dirty="0" err="1" smtClean="0">
                <a:solidFill>
                  <a:srgbClr val="FFC000"/>
                </a:solidFill>
              </a:rPr>
              <a:t>ann</a:t>
            </a:r>
            <a:r>
              <a:rPr lang="fr-FR" sz="3200" b="1" i="1" dirty="0" smtClean="0">
                <a:solidFill>
                  <a:srgbClr val="FFC000"/>
                </a:solidFill>
              </a:rPr>
              <a:t>ée</a:t>
            </a:r>
            <a:r>
              <a:rPr lang="en-US" sz="3200" b="1" i="1" dirty="0" smtClean="0">
                <a:solidFill>
                  <a:srgbClr val="FFC000"/>
                </a:solidFill>
              </a:rPr>
              <a:t>)</a:t>
            </a:r>
            <a:endParaRPr lang="ru-RU" sz="3200" b="1" i="1" dirty="0">
              <a:solidFill>
                <a:srgbClr val="FFC000"/>
              </a:solidFill>
            </a:endParaRPr>
          </a:p>
          <a:p>
            <a:endParaRPr lang="ru-RU" dirty="0"/>
          </a:p>
        </p:txBody>
      </p:sp>
      <p:sp>
        <p:nvSpPr>
          <p:cNvPr id="2" name="Заголовок 1"/>
          <p:cNvSpPr>
            <a:spLocks noGrp="1"/>
          </p:cNvSpPr>
          <p:nvPr>
            <p:ph type="title"/>
          </p:nvPr>
        </p:nvSpPr>
        <p:spPr>
          <a:xfrm>
            <a:off x="1147156" y="152400"/>
            <a:ext cx="10435244" cy="88669"/>
          </a:xfrm>
        </p:spPr>
        <p:txBody>
          <a:bodyPr>
            <a:normAutofit fontScale="90000"/>
          </a:bodyPr>
          <a:lstStyle/>
          <a:p>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09600" y="668740"/>
            <a:ext cx="10972800" cy="5427260"/>
          </a:xfrm>
        </p:spPr>
        <p:txBody>
          <a:bodyPr>
            <a:noAutofit/>
          </a:bodyPr>
          <a:lstStyle/>
          <a:p>
            <a:pPr lvl="0">
              <a:buNone/>
            </a:pPr>
            <a:r>
              <a:rPr lang="en-US" sz="3200" dirty="0"/>
              <a:t> </a:t>
            </a:r>
            <a:r>
              <a:rPr lang="en-US" sz="3600" b="1" i="1" dirty="0" err="1" smtClean="0">
                <a:solidFill>
                  <a:srgbClr val="FFFF00"/>
                </a:solidFill>
              </a:rPr>
              <a:t>Selon</a:t>
            </a:r>
            <a:r>
              <a:rPr lang="en-US" sz="3600" b="1" i="1" dirty="0" smtClean="0">
                <a:solidFill>
                  <a:srgbClr val="FFFF00"/>
                </a:solidFill>
              </a:rPr>
              <a:t> </a:t>
            </a:r>
            <a:r>
              <a:rPr lang="en-US" sz="3600" b="1" i="1" dirty="0">
                <a:solidFill>
                  <a:srgbClr val="FFFF00"/>
                </a:solidFill>
              </a:rPr>
              <a:t>la </a:t>
            </a:r>
            <a:r>
              <a:rPr lang="en-US" sz="3600" b="1" i="1" dirty="0" err="1">
                <a:solidFill>
                  <a:srgbClr val="FFFF00"/>
                </a:solidFill>
              </a:rPr>
              <a:t>forme</a:t>
            </a:r>
            <a:r>
              <a:rPr lang="en-US" sz="3600" b="1" i="1" dirty="0">
                <a:solidFill>
                  <a:srgbClr val="FFFF00"/>
                </a:solidFill>
              </a:rPr>
              <a:t> :</a:t>
            </a:r>
            <a:endParaRPr lang="ru-RU" sz="3600" b="1" dirty="0">
              <a:solidFill>
                <a:srgbClr val="FFFF00"/>
              </a:solidFill>
            </a:endParaRPr>
          </a:p>
          <a:p>
            <a:pPr lvl="0"/>
            <a:r>
              <a:rPr lang="en-US" sz="3200" b="1" i="1" dirty="0" smtClean="0">
                <a:solidFill>
                  <a:srgbClr val="FFFF00"/>
                </a:solidFill>
              </a:rPr>
              <a:t> film</a:t>
            </a:r>
            <a:endParaRPr lang="ru-RU" sz="3200" b="1" dirty="0">
              <a:solidFill>
                <a:srgbClr val="FFFF00"/>
              </a:solidFill>
            </a:endParaRPr>
          </a:p>
          <a:p>
            <a:pPr lvl="0"/>
            <a:r>
              <a:rPr lang="en-US" sz="3200" b="1" i="1" dirty="0" smtClean="0">
                <a:solidFill>
                  <a:srgbClr val="FFFF00"/>
                </a:solidFill>
              </a:rPr>
              <a:t>spot </a:t>
            </a:r>
            <a:r>
              <a:rPr lang="en-US" sz="3200" b="1" i="1" dirty="0" err="1" smtClean="0">
                <a:solidFill>
                  <a:srgbClr val="FFFF00"/>
                </a:solidFill>
              </a:rPr>
              <a:t>publicit</a:t>
            </a:r>
            <a:r>
              <a:rPr lang="en-US" sz="3200" b="1" dirty="0" err="1" smtClean="0">
                <a:solidFill>
                  <a:srgbClr val="FFFF00"/>
                </a:solidFill>
              </a:rPr>
              <a:t>aire</a:t>
            </a:r>
            <a:endParaRPr lang="ru-RU" sz="3200" b="1" dirty="0">
              <a:solidFill>
                <a:srgbClr val="FFFF00"/>
              </a:solidFill>
            </a:endParaRPr>
          </a:p>
          <a:p>
            <a:pPr lvl="0"/>
            <a:r>
              <a:rPr lang="en-US" sz="3200" b="1" i="1" dirty="0" smtClean="0">
                <a:solidFill>
                  <a:srgbClr val="FFFF00"/>
                </a:solidFill>
              </a:rPr>
              <a:t>reportage</a:t>
            </a:r>
            <a:endParaRPr lang="ru-RU" sz="3200" b="1" dirty="0">
              <a:solidFill>
                <a:srgbClr val="FFFF00"/>
              </a:solidFill>
            </a:endParaRPr>
          </a:p>
          <a:p>
            <a:pPr lvl="0"/>
            <a:r>
              <a:rPr lang="en-US" sz="3200" b="1" i="1" dirty="0" smtClean="0">
                <a:solidFill>
                  <a:srgbClr val="FFFF00"/>
                </a:solidFill>
              </a:rPr>
              <a:t>spectacle</a:t>
            </a:r>
            <a:endParaRPr lang="ru-RU" sz="3200" b="1" dirty="0">
              <a:solidFill>
                <a:srgbClr val="FFFF00"/>
              </a:solidFill>
            </a:endParaRPr>
          </a:p>
          <a:p>
            <a:pPr lvl="0"/>
            <a:r>
              <a:rPr lang="en-US" sz="3200" b="1" i="1" dirty="0" smtClean="0">
                <a:solidFill>
                  <a:srgbClr val="FFFF00"/>
                </a:solidFill>
              </a:rPr>
              <a:t>interview</a:t>
            </a:r>
            <a:endParaRPr lang="ru-RU" sz="3200" b="1" dirty="0">
              <a:solidFill>
                <a:srgbClr val="FFFF00"/>
              </a:solidFill>
            </a:endParaRPr>
          </a:p>
          <a:p>
            <a:pPr lvl="0"/>
            <a:r>
              <a:rPr lang="en-US" sz="3200" b="1" dirty="0" err="1" smtClean="0">
                <a:solidFill>
                  <a:srgbClr val="FFFF00"/>
                </a:solidFill>
              </a:rPr>
              <a:t>émission</a:t>
            </a:r>
            <a:r>
              <a:rPr lang="en-US" sz="3200" b="1" dirty="0" smtClean="0">
                <a:solidFill>
                  <a:srgbClr val="FFFF00"/>
                </a:solidFill>
              </a:rPr>
              <a:t> de </a:t>
            </a:r>
            <a:r>
              <a:rPr lang="fr-FR" sz="3200" b="1" dirty="0" smtClean="0">
                <a:solidFill>
                  <a:srgbClr val="FFFF00"/>
                </a:solidFill>
              </a:rPr>
              <a:t>télévision</a:t>
            </a:r>
            <a:endParaRPr lang="ru-RU" sz="3200" b="1" dirty="0">
              <a:solidFill>
                <a:srgbClr val="FFFF00"/>
              </a:solidFill>
            </a:endParaRPr>
          </a:p>
          <a:p>
            <a:pPr lvl="0"/>
            <a:r>
              <a:rPr lang="en-US" sz="3200" b="1" i="1" dirty="0" err="1" smtClean="0">
                <a:solidFill>
                  <a:srgbClr val="FFFF00"/>
                </a:solidFill>
              </a:rPr>
              <a:t>produit</a:t>
            </a:r>
            <a:r>
              <a:rPr lang="en-US" sz="3200" b="1" i="1" dirty="0" smtClean="0">
                <a:solidFill>
                  <a:srgbClr val="FFFF00"/>
                </a:solidFill>
              </a:rPr>
              <a:t> </a:t>
            </a:r>
            <a:r>
              <a:rPr lang="en-US" sz="3200" b="1" i="1" dirty="0" err="1">
                <a:solidFill>
                  <a:srgbClr val="FFFF00"/>
                </a:solidFill>
              </a:rPr>
              <a:t>multim</a:t>
            </a:r>
            <a:r>
              <a:rPr lang="en-US" sz="3200" b="1" dirty="0" err="1">
                <a:solidFill>
                  <a:srgbClr val="FFFF00"/>
                </a:solidFill>
              </a:rPr>
              <a:t>édia</a:t>
            </a:r>
            <a:r>
              <a:rPr lang="en-US" sz="3200" b="1" dirty="0">
                <a:solidFill>
                  <a:srgbClr val="FFFF00"/>
                </a:solidFill>
              </a:rPr>
              <a:t> </a:t>
            </a:r>
            <a:endParaRPr lang="ru-RU" sz="3200" b="1" dirty="0">
              <a:solidFill>
                <a:srgbClr val="FFFF00"/>
              </a:solidFill>
            </a:endParaRPr>
          </a:p>
          <a:p>
            <a:pPr lvl="0"/>
            <a:r>
              <a:rPr lang="en-US" sz="3200" b="1" i="1" dirty="0" err="1" smtClean="0">
                <a:solidFill>
                  <a:srgbClr val="FFFF00"/>
                </a:solidFill>
              </a:rPr>
              <a:t>dépliant</a:t>
            </a:r>
            <a:r>
              <a:rPr lang="en-US" sz="3200" b="1" i="1" dirty="0" smtClean="0">
                <a:solidFill>
                  <a:srgbClr val="FFFF00"/>
                </a:solidFill>
              </a:rPr>
              <a:t>/journal mural/</a:t>
            </a:r>
            <a:r>
              <a:rPr lang="en-US" sz="3200" b="1" i="1" dirty="0" err="1" smtClean="0">
                <a:solidFill>
                  <a:srgbClr val="FFFF00"/>
                </a:solidFill>
              </a:rPr>
              <a:t>maquette</a:t>
            </a:r>
            <a:r>
              <a:rPr lang="en-US" sz="3200" b="1" i="1" dirty="0" smtClean="0">
                <a:solidFill>
                  <a:srgbClr val="FFFF00"/>
                </a:solidFill>
              </a:rPr>
              <a:t>/plan etc</a:t>
            </a:r>
            <a:r>
              <a:rPr lang="en-US" sz="3200" b="1" i="1" dirty="0">
                <a:solidFill>
                  <a:srgbClr val="FFFF00"/>
                </a:solidFill>
              </a:rPr>
              <a:t>.</a:t>
            </a:r>
            <a:endParaRPr lang="ru-RU" sz="3200" b="1" i="1" dirty="0">
              <a:solidFill>
                <a:srgbClr val="FFFF00"/>
              </a:solidFill>
            </a:endParaRPr>
          </a:p>
        </p:txBody>
      </p:sp>
      <p:sp>
        <p:nvSpPr>
          <p:cNvPr id="2" name="Заголовок 1"/>
          <p:cNvSpPr>
            <a:spLocks noGrp="1"/>
          </p:cNvSpPr>
          <p:nvPr>
            <p:ph type="title"/>
          </p:nvPr>
        </p:nvSpPr>
        <p:spPr>
          <a:xfrm>
            <a:off x="1604356" y="152400"/>
            <a:ext cx="9978044" cy="329738"/>
          </a:xfrm>
        </p:spPr>
        <p:txBody>
          <a:bodyPr>
            <a:normAutofit fontScale="90000"/>
          </a:bodyPr>
          <a:lstStyle/>
          <a:p>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flipV="1">
            <a:off x="1147156" y="4842804"/>
            <a:ext cx="10536844" cy="1333552"/>
          </a:xfrm>
        </p:spPr>
        <p:txBody>
          <a:bodyPr/>
          <a:lstStyle/>
          <a:p>
            <a:endParaRPr lang="ru-RU" dirty="0"/>
          </a:p>
        </p:txBody>
      </p:sp>
      <p:sp>
        <p:nvSpPr>
          <p:cNvPr id="2" name="Заголовок 1"/>
          <p:cNvSpPr>
            <a:spLocks noGrp="1"/>
          </p:cNvSpPr>
          <p:nvPr>
            <p:ph type="ctrTitle"/>
          </p:nvPr>
        </p:nvSpPr>
        <p:spPr>
          <a:xfrm>
            <a:off x="617710" y="831273"/>
            <a:ext cx="11251756" cy="6266688"/>
          </a:xfrm>
        </p:spPr>
        <p:txBody>
          <a:bodyPr>
            <a:normAutofit fontScale="90000"/>
          </a:bodyPr>
          <a:lstStyle/>
          <a:p>
            <a:pPr algn="l"/>
            <a:r>
              <a:rPr lang="ru-RU" sz="3600" dirty="0"/>
              <a:t/>
            </a:r>
            <a:br>
              <a:rPr lang="ru-RU" sz="3600" dirty="0"/>
            </a:br>
            <a:r>
              <a:rPr lang="ru-RU" sz="3600" dirty="0"/>
              <a:t/>
            </a:r>
            <a:br>
              <a:rPr lang="ru-RU" sz="3600" dirty="0"/>
            </a:br>
            <a:r>
              <a:rPr lang="ru-RU" sz="3600" dirty="0"/>
              <a:t/>
            </a:r>
            <a:br>
              <a:rPr lang="ru-RU" sz="3600" dirty="0"/>
            </a:br>
            <a:r>
              <a:rPr lang="fr-FR" sz="3600" b="1" dirty="0"/>
              <a:t> </a:t>
            </a:r>
            <a:br>
              <a:rPr lang="fr-FR" sz="3600" b="1" dirty="0"/>
            </a:br>
            <a:r>
              <a:rPr lang="fr-FR" sz="3600" b="1" dirty="0"/>
              <a:t/>
            </a:r>
            <a:br>
              <a:rPr lang="fr-FR" sz="3600" b="1" dirty="0"/>
            </a:br>
            <a:r>
              <a:rPr lang="fr-FR" sz="3600" b="1" dirty="0"/>
              <a:t/>
            </a:r>
            <a:br>
              <a:rPr lang="fr-FR" sz="3600" b="1" dirty="0"/>
            </a:br>
            <a:r>
              <a:rPr lang="fr-FR" sz="3600" b="1" dirty="0"/>
              <a:t/>
            </a:r>
            <a:br>
              <a:rPr lang="fr-FR" sz="3600" b="1" dirty="0"/>
            </a:br>
            <a:r>
              <a:rPr lang="fr-FR" sz="3600" b="1" dirty="0"/>
              <a:t/>
            </a:r>
            <a:br>
              <a:rPr lang="fr-FR" sz="3600" b="1" dirty="0"/>
            </a:br>
            <a:r>
              <a:rPr lang="fr-FR" sz="3600" b="1" dirty="0"/>
              <a:t/>
            </a:r>
            <a:br>
              <a:rPr lang="fr-FR" sz="3600" b="1" dirty="0"/>
            </a:br>
            <a:r>
              <a:rPr lang="fr-FR" sz="3600" dirty="0"/>
              <a:t/>
            </a:r>
            <a:br>
              <a:rPr lang="fr-FR" sz="3600" dirty="0"/>
            </a:br>
            <a:r>
              <a:rPr lang="fr-FR" sz="3600" dirty="0"/>
              <a:t/>
            </a:r>
            <a:br>
              <a:rPr lang="fr-FR" sz="3600" dirty="0"/>
            </a:br>
            <a:r>
              <a:rPr lang="fr-FR" sz="3600" dirty="0"/>
              <a:t/>
            </a:r>
            <a:br>
              <a:rPr lang="fr-FR" sz="3600" dirty="0"/>
            </a:br>
            <a:r>
              <a:rPr lang="fr-FR" sz="3600" dirty="0"/>
              <a:t/>
            </a:r>
            <a:br>
              <a:rPr lang="fr-FR" sz="3600" dirty="0"/>
            </a:br>
            <a:r>
              <a:rPr lang="fr-FR" sz="3600" dirty="0"/>
              <a:t/>
            </a:r>
            <a:br>
              <a:rPr lang="fr-FR" sz="3600" dirty="0"/>
            </a:br>
            <a:r>
              <a:rPr lang="fr-FR" sz="3600" b="1" dirty="0">
                <a:solidFill>
                  <a:srgbClr val="FFFF00"/>
                </a:solidFill>
              </a:rPr>
              <a:t>Déroulement de </a:t>
            </a:r>
            <a:r>
              <a:rPr lang="fr-FR" sz="3600" b="1" dirty="0" smtClean="0">
                <a:solidFill>
                  <a:srgbClr val="FFFF00"/>
                </a:solidFill>
              </a:rPr>
              <a:t>l’activité</a:t>
            </a:r>
            <a:br>
              <a:rPr lang="fr-FR" sz="3600" b="1" dirty="0" smtClean="0">
                <a:solidFill>
                  <a:srgbClr val="FFFF00"/>
                </a:solidFill>
              </a:rPr>
            </a:br>
            <a:r>
              <a:rPr lang="fr-FR" sz="3600" b="1" dirty="0">
                <a:solidFill>
                  <a:srgbClr val="FFFF00"/>
                </a:solidFill>
              </a:rPr>
              <a:t/>
            </a:r>
            <a:br>
              <a:rPr lang="fr-FR" sz="3600" b="1" dirty="0">
                <a:solidFill>
                  <a:srgbClr val="FFFF00"/>
                </a:solidFill>
              </a:rPr>
            </a:br>
            <a:r>
              <a:rPr lang="fr-FR" sz="3600" b="1" dirty="0">
                <a:solidFill>
                  <a:srgbClr val="FFFF00"/>
                </a:solidFill>
              </a:rPr>
              <a:t>Phase n</a:t>
            </a:r>
            <a:r>
              <a:rPr lang="fr-FR" sz="3600" b="1" baseline="30000" dirty="0">
                <a:solidFill>
                  <a:srgbClr val="FFFF00"/>
                </a:solidFill>
              </a:rPr>
              <a:t>o</a:t>
            </a:r>
            <a:r>
              <a:rPr lang="fr-FR" sz="3600" b="1" dirty="0">
                <a:solidFill>
                  <a:srgbClr val="FFFF00"/>
                </a:solidFill>
              </a:rPr>
              <a:t> 1 : lancement du </a:t>
            </a:r>
            <a:r>
              <a:rPr lang="fr-FR" sz="3600" b="1" dirty="0" smtClean="0">
                <a:solidFill>
                  <a:srgbClr val="FFFF00"/>
                </a:solidFill>
              </a:rPr>
              <a:t>projet/ét</a:t>
            </a:r>
            <a:r>
              <a:rPr lang="en-US" sz="3600" b="1" dirty="0" smtClean="0">
                <a:solidFill>
                  <a:srgbClr val="FFFF00"/>
                </a:solidFill>
              </a:rPr>
              <a:t>ape </a:t>
            </a:r>
            <a:r>
              <a:rPr lang="en-US" sz="3600" b="1" dirty="0" err="1" smtClean="0">
                <a:solidFill>
                  <a:srgbClr val="FFFF00"/>
                </a:solidFill>
              </a:rPr>
              <a:t>pr</a:t>
            </a:r>
            <a:r>
              <a:rPr lang="fr-FR" sz="3600" b="1" dirty="0" smtClean="0">
                <a:solidFill>
                  <a:srgbClr val="FFFF00"/>
                </a:solidFill>
              </a:rPr>
              <a:t>éparatoire</a:t>
            </a:r>
            <a:r>
              <a:rPr lang="fr-FR" sz="3600" b="1" dirty="0">
                <a:solidFill>
                  <a:srgbClr val="FFFF00"/>
                </a:solidFill>
              </a:rPr>
              <a:t/>
            </a:r>
            <a:br>
              <a:rPr lang="fr-FR" sz="3600" b="1" dirty="0">
                <a:solidFill>
                  <a:srgbClr val="FFFF00"/>
                </a:solidFill>
              </a:rPr>
            </a:br>
            <a:r>
              <a:rPr lang="fr-FR" sz="3600" b="1" dirty="0">
                <a:solidFill>
                  <a:srgbClr val="FFFF00"/>
                </a:solidFill>
              </a:rPr>
              <a:t>Phase n</a:t>
            </a:r>
            <a:r>
              <a:rPr lang="fr-FR" sz="3600" b="1" baseline="30000" dirty="0">
                <a:solidFill>
                  <a:srgbClr val="FFFF00"/>
                </a:solidFill>
              </a:rPr>
              <a:t>o  </a:t>
            </a:r>
            <a:r>
              <a:rPr lang="fr-FR" sz="3600" b="1" dirty="0">
                <a:solidFill>
                  <a:srgbClr val="FFFF00"/>
                </a:solidFill>
              </a:rPr>
              <a:t>2 : réalisation du </a:t>
            </a:r>
            <a:r>
              <a:rPr lang="fr-FR" sz="3600" b="1" dirty="0" smtClean="0">
                <a:solidFill>
                  <a:srgbClr val="FFFF00"/>
                </a:solidFill>
              </a:rPr>
              <a:t>projet</a:t>
            </a:r>
            <a:r>
              <a:rPr lang="fr-FR" sz="3600" b="1" dirty="0">
                <a:solidFill>
                  <a:srgbClr val="FFFF00"/>
                </a:solidFill>
              </a:rPr>
              <a:t/>
            </a:r>
            <a:br>
              <a:rPr lang="fr-FR" sz="3600" b="1" dirty="0">
                <a:solidFill>
                  <a:srgbClr val="FFFF00"/>
                </a:solidFill>
              </a:rPr>
            </a:br>
            <a:r>
              <a:rPr lang="fr-FR" sz="3600" b="1" dirty="0">
                <a:solidFill>
                  <a:srgbClr val="FFFF00"/>
                </a:solidFill>
              </a:rPr>
              <a:t>Phase n</a:t>
            </a:r>
            <a:r>
              <a:rPr lang="fr-FR" sz="3600" b="1" baseline="30000" dirty="0">
                <a:solidFill>
                  <a:srgbClr val="FFFF00"/>
                </a:solidFill>
              </a:rPr>
              <a:t>o</a:t>
            </a:r>
            <a:r>
              <a:rPr lang="fr-FR" sz="3600" b="1" dirty="0">
                <a:solidFill>
                  <a:srgbClr val="FFFF00"/>
                </a:solidFill>
              </a:rPr>
              <a:t> 3 : production finale</a:t>
            </a:r>
            <a:br>
              <a:rPr lang="fr-FR" sz="3600" b="1" dirty="0">
                <a:solidFill>
                  <a:srgbClr val="FFFF00"/>
                </a:solidFill>
              </a:rPr>
            </a:br>
            <a:r>
              <a:rPr lang="fr-FR" sz="3600" b="1" dirty="0">
                <a:solidFill>
                  <a:srgbClr val="FFFF00"/>
                </a:solidFill>
              </a:rPr>
              <a:t>Phase n</a:t>
            </a:r>
            <a:r>
              <a:rPr lang="fr-FR" sz="3600" b="1" baseline="30000" dirty="0">
                <a:solidFill>
                  <a:srgbClr val="FFFF00"/>
                </a:solidFill>
              </a:rPr>
              <a:t>o</a:t>
            </a:r>
            <a:r>
              <a:rPr lang="fr-FR" sz="3600" b="1" dirty="0">
                <a:solidFill>
                  <a:srgbClr val="FFFF00"/>
                </a:solidFill>
              </a:rPr>
              <a:t> 4 : présentation et évaluation</a:t>
            </a:r>
            <a:br>
              <a:rPr lang="fr-FR" sz="3600" b="1" dirty="0">
                <a:solidFill>
                  <a:srgbClr val="FFFF00"/>
                </a:solidFill>
              </a:rPr>
            </a:br>
            <a:r>
              <a:rPr lang="fr-FR" sz="3600" b="1" dirty="0">
                <a:solidFill>
                  <a:srgbClr val="FFFF00"/>
                </a:solidFill>
              </a:rPr>
              <a:t>Phase n</a:t>
            </a:r>
            <a:r>
              <a:rPr lang="fr-FR" sz="3600" b="1" baseline="30000" dirty="0">
                <a:solidFill>
                  <a:srgbClr val="FFFF00"/>
                </a:solidFill>
              </a:rPr>
              <a:t>o</a:t>
            </a:r>
            <a:r>
              <a:rPr lang="fr-FR" sz="3600" b="1" dirty="0">
                <a:solidFill>
                  <a:srgbClr val="FFFF00"/>
                </a:solidFill>
              </a:rPr>
              <a:t> 5 : </a:t>
            </a:r>
            <a:r>
              <a:rPr lang="fr-FR" sz="3600" b="1" dirty="0" smtClean="0">
                <a:solidFill>
                  <a:srgbClr val="FFFF00"/>
                </a:solidFill>
              </a:rPr>
              <a:t>impact (analyse des ré</a:t>
            </a:r>
            <a:r>
              <a:rPr lang="en-US" sz="3600" b="1" dirty="0" err="1" smtClean="0">
                <a:solidFill>
                  <a:srgbClr val="FFFF00"/>
                </a:solidFill>
              </a:rPr>
              <a:t>sultats</a:t>
            </a:r>
            <a:r>
              <a:rPr lang="en-US" sz="3600" b="1" dirty="0" smtClean="0">
                <a:solidFill>
                  <a:srgbClr val="FFFF00"/>
                </a:solidFill>
              </a:rPr>
              <a:t>,  </a:t>
            </a:r>
            <a:r>
              <a:rPr lang="fr-FR" sz="3600" b="1" dirty="0" smtClean="0">
                <a:solidFill>
                  <a:srgbClr val="FFFF00"/>
                </a:solidFill>
              </a:rPr>
              <a:t>retour </a:t>
            </a:r>
            <a:r>
              <a:rPr lang="fr-FR" sz="3600" b="1" dirty="0">
                <a:solidFill>
                  <a:srgbClr val="FFFF00"/>
                </a:solidFill>
              </a:rPr>
              <a:t>métacognitif et retour sur le fonctionnement de </a:t>
            </a:r>
            <a:r>
              <a:rPr lang="fr-FR" sz="3600" b="1" dirty="0" smtClean="0">
                <a:solidFill>
                  <a:srgbClr val="FFFF00"/>
                </a:solidFill>
              </a:rPr>
              <a:t>l’équipe,  médiatisation</a:t>
            </a:r>
            <a:r>
              <a:rPr lang="en-US" sz="3600" b="1" dirty="0" smtClean="0">
                <a:solidFill>
                  <a:srgbClr val="FFFF00"/>
                </a:solidFill>
              </a:rPr>
              <a:t>)</a:t>
            </a:r>
            <a:r>
              <a:rPr lang="ru-RU" sz="3600" dirty="0">
                <a:solidFill>
                  <a:srgbClr val="FFFF00"/>
                </a:solidFill>
              </a:rPr>
              <a:t/>
            </a:r>
            <a:br>
              <a:rPr lang="ru-RU" sz="3600" dirty="0">
                <a:solidFill>
                  <a:srgbClr val="FFFF00"/>
                </a:solidFill>
              </a:rPr>
            </a:br>
            <a:r>
              <a:rPr lang="ru-RU" dirty="0">
                <a:solidFill>
                  <a:srgbClr val="FFFF00"/>
                </a:solidFill>
              </a:rPr>
              <a:t/>
            </a:r>
            <a:br>
              <a:rPr lang="ru-RU" dirty="0">
                <a:solidFill>
                  <a:srgbClr val="FFFF00"/>
                </a:solidFill>
              </a:rPr>
            </a:br>
            <a:r>
              <a:rPr lang="ru-RU" dirty="0">
                <a:solidFill>
                  <a:srgbClr val="FFFF00"/>
                </a:solidFill>
              </a:rPr>
              <a:t/>
            </a:r>
            <a:br>
              <a:rPr lang="ru-RU" dirty="0">
                <a:solidFill>
                  <a:srgbClr val="FFFF00"/>
                </a:solidFill>
              </a:rPr>
            </a:br>
            <a:endParaRPr lang="ru-RU"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solidFill>
            <a:srgbClr val="FFFF00"/>
          </a:solidFill>
        </p:spPr>
        <p:txBody>
          <a:bodyPr/>
          <a:lstStyle/>
          <a:p>
            <a:endParaRPr lang="en-US" dirty="0"/>
          </a:p>
          <a:p>
            <a:endParaRPr lang="en-US" dirty="0"/>
          </a:p>
          <a:p>
            <a:endParaRPr lang="en-US" dirty="0"/>
          </a:p>
          <a:p>
            <a:endParaRPr lang="fr-FR" dirty="0"/>
          </a:p>
          <a:p>
            <a:r>
              <a:rPr lang="fr-FR" u="sng" dirty="0">
                <a:solidFill>
                  <a:srgbClr val="FFFF00"/>
                </a:solidFill>
                <a:hlinkClick r:id="rId2"/>
              </a:rPr>
              <a:t>Lycée Ernest </a:t>
            </a:r>
            <a:r>
              <a:rPr lang="fr-FR" u="sng" dirty="0" smtClean="0">
                <a:solidFill>
                  <a:srgbClr val="FFFF00"/>
                </a:solidFill>
                <a:hlinkClick r:id="rId2"/>
              </a:rPr>
              <a:t>Renan, Saint-Brieuc</a:t>
            </a:r>
            <a:endParaRPr lang="fr-FR" u="sng" dirty="0">
              <a:solidFill>
                <a:srgbClr val="FFFF00"/>
              </a:solidFill>
              <a:hlinkClick r:id="rId2"/>
            </a:endParaRPr>
          </a:p>
          <a:p>
            <a:r>
              <a:rPr lang="fr-FR" u="sng" dirty="0">
                <a:solidFill>
                  <a:srgbClr val="FFFF00"/>
                </a:solidFill>
                <a:hlinkClick r:id="rId3"/>
              </a:rPr>
              <a:t>Lycée – Collège Episcopal Saint Etienne, Strasbourg</a:t>
            </a:r>
          </a:p>
          <a:p>
            <a:r>
              <a:rPr lang="en-US" u="sng" dirty="0" err="1">
                <a:solidFill>
                  <a:srgbClr val="FFFF00"/>
                </a:solidFill>
                <a:hlinkClick r:id="rId4"/>
              </a:rPr>
              <a:t>Lycée</a:t>
            </a:r>
            <a:r>
              <a:rPr lang="en-US" u="sng" dirty="0">
                <a:solidFill>
                  <a:srgbClr val="FFFF00"/>
                </a:solidFill>
                <a:hlinkClick r:id="rId4"/>
              </a:rPr>
              <a:t> </a:t>
            </a:r>
            <a:r>
              <a:rPr lang="en-US" u="sng" dirty="0" err="1">
                <a:solidFill>
                  <a:srgbClr val="FFFF00"/>
                </a:solidFill>
                <a:hlinkClick r:id="rId4"/>
              </a:rPr>
              <a:t>privé</a:t>
            </a:r>
            <a:r>
              <a:rPr lang="en-US" u="sng" dirty="0">
                <a:solidFill>
                  <a:srgbClr val="FFFF00"/>
                </a:solidFill>
                <a:hlinkClick r:id="rId4"/>
              </a:rPr>
              <a:t> Sainte </a:t>
            </a:r>
            <a:r>
              <a:rPr lang="en-US" u="sng" dirty="0" err="1">
                <a:solidFill>
                  <a:srgbClr val="FFFF00"/>
                </a:solidFill>
                <a:hlinkClick r:id="rId4"/>
              </a:rPr>
              <a:t>Clotilde</a:t>
            </a:r>
            <a:r>
              <a:rPr lang="en-US" u="sng" dirty="0">
                <a:solidFill>
                  <a:srgbClr val="FFFF00"/>
                </a:solidFill>
                <a:hlinkClick r:id="rId4"/>
              </a:rPr>
              <a:t>, Strasbourg </a:t>
            </a:r>
          </a:p>
          <a:p>
            <a:r>
              <a:rPr lang="en-US" u="sng" dirty="0" err="1">
                <a:solidFill>
                  <a:srgbClr val="FFFF00"/>
                </a:solidFill>
                <a:hlinkClick r:id="rId5"/>
              </a:rPr>
              <a:t>Lycée</a:t>
            </a:r>
            <a:r>
              <a:rPr lang="en-US" u="sng" dirty="0">
                <a:solidFill>
                  <a:srgbClr val="FFFF00"/>
                </a:solidFill>
                <a:hlinkClick r:id="rId5"/>
              </a:rPr>
              <a:t> Paul </a:t>
            </a:r>
            <a:r>
              <a:rPr lang="en-US" u="sng" dirty="0" smtClean="0">
                <a:solidFill>
                  <a:srgbClr val="FFFF00"/>
                </a:solidFill>
                <a:hlinkClick r:id="rId5"/>
              </a:rPr>
              <a:t>Sabatier, Carcassonne …</a:t>
            </a:r>
            <a:endParaRPr lang="en-US" u="sng" dirty="0">
              <a:solidFill>
                <a:srgbClr val="FFFF00"/>
              </a:solidFill>
              <a:hlinkClick r:id="rId5"/>
            </a:endParaRPr>
          </a:p>
          <a:p>
            <a:endParaRPr lang="en-US" u="sng" dirty="0">
              <a:hlinkClick r:id="rId5"/>
            </a:endParaRPr>
          </a:p>
          <a:p>
            <a:endParaRPr lang="fr-FR" dirty="0"/>
          </a:p>
          <a:p>
            <a:endParaRPr lang="ru-RU" dirty="0"/>
          </a:p>
        </p:txBody>
      </p:sp>
      <p:sp>
        <p:nvSpPr>
          <p:cNvPr id="2" name="Заголовок 1"/>
          <p:cNvSpPr>
            <a:spLocks noGrp="1"/>
          </p:cNvSpPr>
          <p:nvPr>
            <p:ph type="title"/>
          </p:nvPr>
        </p:nvSpPr>
        <p:spPr/>
        <p:txBody>
          <a:bodyPr>
            <a:normAutofit fontScale="90000"/>
          </a:bodyPr>
          <a:lstStyle/>
          <a:p>
            <a:r>
              <a:rPr lang="en-US" dirty="0">
                <a:solidFill>
                  <a:srgbClr val="FFFF00"/>
                </a:solidFill>
              </a:rPr>
              <a:t>Nos </a:t>
            </a:r>
            <a:r>
              <a:rPr lang="en-US" dirty="0" err="1" smtClean="0">
                <a:solidFill>
                  <a:srgbClr val="FFFF00"/>
                </a:solidFill>
              </a:rPr>
              <a:t>partenaires</a:t>
            </a:r>
            <a:r>
              <a:rPr lang="en-US" dirty="0">
                <a:solidFill>
                  <a:srgbClr val="FFFF00"/>
                </a:solidFill>
              </a:rPr>
              <a:t>:</a:t>
            </a:r>
            <a:r>
              <a:rPr lang="en-US" dirty="0" smtClean="0">
                <a:solidFill>
                  <a:srgbClr val="FFFF00"/>
                </a:solidFill>
              </a:rPr>
              <a:t> </a:t>
            </a:r>
            <a:r>
              <a:rPr lang="en-US" dirty="0"/>
              <a:t/>
            </a:r>
            <a:br>
              <a:rPr lang="en-US" dirty="0"/>
            </a:br>
            <a:endParaRPr lang="ru-RU" dirty="0"/>
          </a:p>
        </p:txBody>
      </p:sp>
      <p:pic>
        <p:nvPicPr>
          <p:cNvPr id="57346" name="Picture 2" descr="logo"/>
          <p:cNvPicPr>
            <a:picLocks noChangeAspect="1" noChangeArrowheads="1"/>
          </p:cNvPicPr>
          <p:nvPr/>
        </p:nvPicPr>
        <p:blipFill>
          <a:blip r:embed="rId6" cstate="print"/>
          <a:srcRect/>
          <a:stretch>
            <a:fillRect/>
          </a:stretch>
        </p:blipFill>
        <p:spPr bwMode="auto">
          <a:xfrm>
            <a:off x="3337688" y="1155072"/>
            <a:ext cx="3084575" cy="2041038"/>
          </a:xfrm>
          <a:prstGeom prst="rect">
            <a:avLst/>
          </a:prstGeom>
          <a:noFill/>
        </p:spPr>
      </p:pic>
      <p:pic>
        <p:nvPicPr>
          <p:cNvPr id="58370" name="Picture 2" descr="ÐÐ¾ÑÐ¾Ð¶ÐµÐµ Ð¸Ð·Ð¾Ð±ÑÐ°Ð¶ÐµÐ½Ð¸Ðµ"/>
          <p:cNvPicPr>
            <a:picLocks noChangeAspect="1" noChangeArrowheads="1"/>
          </p:cNvPicPr>
          <p:nvPr/>
        </p:nvPicPr>
        <p:blipFill>
          <a:blip r:embed="rId7" cstate="print"/>
          <a:srcRect/>
          <a:stretch>
            <a:fillRect/>
          </a:stretch>
        </p:blipFill>
        <p:spPr bwMode="auto">
          <a:xfrm>
            <a:off x="6727063" y="979771"/>
            <a:ext cx="2063369" cy="2446181"/>
          </a:xfrm>
          <a:prstGeom prst="rect">
            <a:avLst/>
          </a:prstGeom>
          <a:noFill/>
        </p:spPr>
      </p:pic>
      <p:pic>
        <p:nvPicPr>
          <p:cNvPr id="58372" name="Picture 4" descr="ÐÐ°ÑÑÐ¸Ð½ÐºÐ¸ Ð¿Ð¾ Ð·Ð°Ð¿ÑÐ¾ÑÑ Paul sabatier lycÃ©e label"/>
          <p:cNvPicPr>
            <a:picLocks noChangeAspect="1" noChangeArrowheads="1"/>
          </p:cNvPicPr>
          <p:nvPr/>
        </p:nvPicPr>
        <p:blipFill>
          <a:blip r:embed="rId8" cstate="print"/>
          <a:srcRect/>
          <a:stretch>
            <a:fillRect/>
          </a:stretch>
        </p:blipFill>
        <p:spPr bwMode="auto">
          <a:xfrm>
            <a:off x="9095232" y="791046"/>
            <a:ext cx="2487168" cy="2645923"/>
          </a:xfrm>
          <a:prstGeom prst="rect">
            <a:avLst/>
          </a:prstGeom>
          <a:noFill/>
        </p:spPr>
      </p:pic>
      <p:sp>
        <p:nvSpPr>
          <p:cNvPr id="58374" name="AutoShape 6" descr="ÐÐ°ÑÑÐ¸Ð½ÐºÐ¸ Ð¿Ð¾ Ð·Ð°Ð¿ÑÐ¾ÑÑ Renan lycee labe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8376" name="AutoShape 8" descr="ÐÐ°ÑÑÐ¸Ð½ÐºÐ¸ Ð¿Ð¾ Ð·Ð°Ð¿ÑÐ¾ÑÑ Renan lycee labe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8378" name="Picture 10" descr="ÐÐµÑ Ð¾Ð¿Ð¸ÑÐ°Ð½Ð¸Ñ ÑÐ¾ÑÐ¾."/>
          <p:cNvPicPr>
            <a:picLocks noChangeAspect="1" noChangeArrowheads="1"/>
          </p:cNvPicPr>
          <p:nvPr/>
        </p:nvPicPr>
        <p:blipFill>
          <a:blip r:embed="rId9" cstate="print"/>
          <a:srcRect/>
          <a:stretch>
            <a:fillRect/>
          </a:stretch>
        </p:blipFill>
        <p:spPr bwMode="auto">
          <a:xfrm>
            <a:off x="609600" y="1016582"/>
            <a:ext cx="2423288" cy="2319794"/>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1760</TotalTime>
  <Words>845</Words>
  <Application>Microsoft Office PowerPoint</Application>
  <PresentationFormat>Широкоэкранный</PresentationFormat>
  <Paragraphs>130</Paragraphs>
  <Slides>43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43</vt:i4>
      </vt:variant>
    </vt:vector>
  </HeadingPairs>
  <TitlesOfParts>
    <vt:vector size="47" baseType="lpstr">
      <vt:lpstr>Algerian</vt:lpstr>
      <vt:lpstr>Constantia</vt:lpstr>
      <vt:lpstr>Wingdings 2</vt:lpstr>
      <vt:lpstr>Бумажная</vt:lpstr>
      <vt:lpstr>Réalisation de la méthode des projets  (apprentissage par projet, approche par projet, pédagogie dе projet, enseignement par projet) dans le cadre des échanges scolaires internationaux </vt:lpstr>
      <vt:lpstr>Презентация PowerPoint</vt:lpstr>
      <vt:lpstr>   </vt:lpstr>
      <vt:lpstr>Презентация PowerPoint</vt:lpstr>
      <vt:lpstr>Презентация PowerPoint</vt:lpstr>
      <vt:lpstr>Презентация PowerPoint</vt:lpstr>
      <vt:lpstr>Презентация PowerPoint</vt:lpstr>
      <vt:lpstr>               Déroulement de l’activité  Phase no 1 : lancement du projet/étape préparatoire Phase no  2 : réalisation du projet Phase no 3 : production finale Phase no 4 : présentation et évaluation Phase no 5 : impact (analyse des résultats,  retour métacognitif et retour sur le fonctionnement de l’équipe,  médiatisation)   </vt:lpstr>
      <vt:lpstr>Nos partenaires:  </vt:lpstr>
      <vt:lpstr>Презентация PowerPoint</vt:lpstr>
      <vt:lpstr> ECHANGE 2018</vt:lpstr>
      <vt:lpstr> Le projet écologique “Développement   durable”:  Visite commentée de la SETMI (unité de valorisation énergétique et d'incinération des déchets,  Toulouse).</vt:lpstr>
      <vt:lpstr>Презентация PowerPoint</vt:lpstr>
      <vt:lpstr>Презентация PowerPoint</vt:lpstr>
      <vt:lpstr>Les cendres qui restent sont utilisés pour construire des routes</vt:lpstr>
      <vt:lpstr> Visite commentée du Site de Véolia Ginestous (usine  d’épuration d’eau potable et de dépollution des eaux usées)</vt:lpstr>
      <vt:lpstr>Visite du Moulin à papier de Brousses (atelier de fabrication des feuilles de papier) </vt:lpstr>
      <vt:lpstr>Презентация PowerPoint</vt:lpstr>
      <vt:lpstr>A partir de quels matériaux on fabrique le papier? La pâte à papier est le matériau de base. Elle peut être produite à partir de différents composants : le bois , la paille ; le papier (dans le cas du recyclage) ; les plantes fibreuses comme le chanvre ou le lin ; le tissu (chiffons de coton) ; et le crottin (de cheval ou d'éléphant par exemple)</vt:lpstr>
      <vt:lpstr>On chauffe la pâte à papier dans une bassine.  On plonge une forme qui est un châssis en bois qui retient la pâte et laisse passer l'eau. On agite la forme pour obtenir une pâte également répartie sur la forme ;</vt:lpstr>
      <vt:lpstr> On place ensuite plusieurs feuilles sous une presse pour expulser l'eau et on les laisse sécher.</vt:lpstr>
      <vt:lpstr>Презентация PowerPoint</vt:lpstr>
      <vt:lpstr>Tri des déchets alimentaires à la cantine scolaire!</vt:lpstr>
      <vt:lpstr>Pique-nique au bord  de la mer Méditerrannée (zéro déchets après)</vt:lpstr>
      <vt:lpstr>Conférence écologique (présentation de l'expérience des éco-délégués du lycée, publicité    écologique (en vidéo)</vt:lpstr>
      <vt:lpstr>Plantation des arbres de l'amitié franco-russe (Olivier et érable)  </vt:lpstr>
      <vt:lpstr>Презентация PowerPoint</vt:lpstr>
      <vt:lpstr>Comparaison du système de l'enseignement de France et de Russie. En France: Présentation du lycée P. Sabatier et du système scolaire français à l’Amphithéâtre par  M. le Proviseur Adjoint Philip WEBBER et deux élèves de la classe de Terminale.   </vt:lpstr>
      <vt:lpstr>Visites guidées de l'espace Airbus (pilote, ingénieur-constructeur…); de «La Dépêche du Midi»(journaliste,  rédacteur en chef...)</vt:lpstr>
      <vt:lpstr> Découverte des métiers : Repas au restaurant pédagogique d'application du lycée Charles Cros (serveur, cuisinier)</vt:lpstr>
      <vt:lpstr>Concours culinaire </vt:lpstr>
      <vt:lpstr>Decouverte du système administratif municipal de Carcassonne</vt:lpstr>
      <vt:lpstr>Accueil à l'administration du quartier Smolninskoïé </vt:lpstr>
      <vt:lpstr>Découverte de l'artisanat russe. Produit – peinture des murs/tables  dans la salle d'arts plastiques.</vt:lpstr>
      <vt:lpstr>Festival international des Carnets de voyage à Carcassonne (juin 2018)</vt:lpstr>
      <vt:lpstr>Презентация PowerPoint</vt:lpstr>
      <vt:lpstr>Презентация PowerPoint</vt:lpstr>
      <vt:lpstr>Concert franco-russe (le salon musical et littéraire/le spectacle)    </vt:lpstr>
      <vt:lpstr>Презентация PowerPoint</vt:lpstr>
      <vt:lpstr>L’impact des projets: leur médiatisation dans la presse  régionale </vt:lpstr>
      <vt:lpstr>Créer un projet</vt:lpstr>
      <vt:lpstr>« Mettre en place un projet dans le cadre des échanges scolaires »</vt:lpstr>
      <vt:lpstr>Les étapes:</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165</cp:revision>
  <dcterms:created xsi:type="dcterms:W3CDTF">2018-04-18T14:27:21Z</dcterms:created>
  <dcterms:modified xsi:type="dcterms:W3CDTF">2020-06-10T12:13:26Z</dcterms:modified>
</cp:coreProperties>
</file>